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4" r:id="rId9"/>
    <p:sldId id="263"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9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4B6055F8-1D02-4417-9241-55C834FD9970}" type="datetimeFigureOut">
              <a:rPr lang="it-IT" smtClean="0"/>
              <a:pPr/>
              <a:t>26/05/2013</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26/05/2013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26/05/2013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26/05/2013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26/05/2013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26/05/2013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4B6055F8-1D02-4417-9241-55C834FD9970}" type="datetimeFigureOut">
              <a:rPr lang="it-IT" smtClean="0"/>
              <a:pPr/>
              <a:t>26/05/2013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4B6055F8-1D02-4417-9241-55C834FD9970}" type="datetimeFigureOut">
              <a:rPr lang="it-IT" smtClean="0"/>
              <a:pPr/>
              <a:t>26/05/2013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26/05/2013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26/05/2013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26/05/2013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B007B441-5312-499D-93C3-6E37886527FA}"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6055F8-1D02-4417-9241-55C834FD9970}" type="datetimeFigureOut">
              <a:rPr lang="it-IT" smtClean="0"/>
              <a:pPr/>
              <a:t>26/05/2013</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007B441-5312-499D-93C3-6E37886527FA}"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it.wikipedia.org/wiki/Impermeabilit%C3%A0" TargetMode="External"/><Relationship Id="rId2" Type="http://schemas.openxmlformats.org/officeDocument/2006/relationships/hyperlink" Target="http://it.wikipedia.org/wiki/Tetrapodi"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TRICOLOGIA</a:t>
            </a:r>
            <a:endParaRPr lang="it-IT" dirty="0"/>
          </a:p>
        </p:txBody>
      </p:sp>
      <p:sp>
        <p:nvSpPr>
          <p:cNvPr id="3" name="Sottotitolo 2"/>
          <p:cNvSpPr>
            <a:spLocks noGrp="1"/>
          </p:cNvSpPr>
          <p:nvPr>
            <p:ph type="subTitle" idx="1"/>
          </p:nvPr>
        </p:nvSpPr>
        <p:spPr/>
        <p:txBody>
          <a:bodyPr/>
          <a:lstStyle/>
          <a:p>
            <a:r>
              <a:rPr lang="it-IT" dirty="0" smtClean="0"/>
              <a:t>ANATOMOFISIOLOGIA DEI CAPELLI</a:t>
            </a:r>
            <a:endParaRPr lang="it-IT"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http://www.sitri.it/atlante/anatomia_1/05.jpg"/>
          <p:cNvPicPr>
            <a:picLocks noChangeAspect="1" noChangeArrowheads="1"/>
          </p:cNvPicPr>
          <p:nvPr/>
        </p:nvPicPr>
        <p:blipFill>
          <a:blip r:embed="rId2" cstate="print"/>
          <a:srcRect/>
          <a:stretch>
            <a:fillRect/>
          </a:stretch>
        </p:blipFill>
        <p:spPr bwMode="auto">
          <a:xfrm>
            <a:off x="1907704" y="1844824"/>
            <a:ext cx="4968552" cy="3739583"/>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idx="1"/>
          </p:nvPr>
        </p:nvSpPr>
        <p:spPr>
          <a:xfrm>
            <a:off x="457200" y="333375"/>
            <a:ext cx="8229600" cy="5792788"/>
          </a:xfrm>
        </p:spPr>
        <p:txBody>
          <a:bodyPr/>
          <a:lstStyle/>
          <a:p>
            <a:pPr>
              <a:buFont typeface="Wingdings" pitchFamily="2" charset="2"/>
              <a:buNone/>
            </a:pPr>
            <a:r>
              <a:rPr lang="it-IT" sz="2800" smtClean="0">
                <a:latin typeface="Times New Roman" pitchFamily="18" charset="0"/>
              </a:rPr>
              <a:t>                            </a:t>
            </a:r>
            <a:r>
              <a:rPr lang="it-IT" sz="3600" smtClean="0">
                <a:latin typeface="Times New Roman" pitchFamily="18" charset="0"/>
              </a:rPr>
              <a:t>Follicoli piliferi</a:t>
            </a:r>
          </a:p>
          <a:p>
            <a:pPr>
              <a:buFont typeface="Wingdings" pitchFamily="2" charset="2"/>
              <a:buNone/>
            </a:pPr>
            <a:r>
              <a:rPr lang="it-IT" sz="2800" smtClean="0">
                <a:latin typeface="Times New Roman" pitchFamily="18" charset="0"/>
              </a:rPr>
              <a:t>   I follicoli piliferi sono disseminati su tutta la superficie cutanea con l’eccezione delle regioni palmoplantari, del vermiglio delle labbra, del prepuzio, della superficie interna delle grandi labbra e delle falangi ungueali. </a:t>
            </a:r>
          </a:p>
          <a:p>
            <a:pPr>
              <a:buFont typeface="Wingdings" pitchFamily="2" charset="2"/>
              <a:buNone/>
            </a:pPr>
            <a:endParaRPr lang="it-IT" sz="2800" smtClean="0">
              <a:latin typeface="Times New Roman" pitchFamily="18" charset="0"/>
            </a:endParaRPr>
          </a:p>
        </p:txBody>
      </p:sp>
      <p:sp>
        <p:nvSpPr>
          <p:cNvPr id="29699" name="AutoShape 5" descr="data:image/jpeg;base64,/9j/4AAQSkZJRgABAQAAAQABAAD/2wCEAAkGBhMRERUQEhIVFBUTFRYVGBcXFBkWGhgSGhYVGxcYGhcXGyYgGhkkGhgWHy8gIycpLC0uFyA9NzErNScrLCkBCQoKDgwOGg8PGC8lHiAqLCssNC0sLSwvNSktLykvLC0pLCwsLCwpKiwpLC0uNCksLC0pKSovMCwsLCwpKS8xLP/AABEIAMMBAgMBIgACEQEDEQH/xAAcAAEAAgMBAQEAAAAAAAAAAAAABQYCBAcDAQj/xAA6EAACAgEDAgUCBAUDBAEFAAABAgMRAAQSIQUxBhMiQVEyYQcUI3FCUoGRoRZikjNysfEVJENTc4L/xAAZAQEAAwEBAAAAAAAAAAAAAAAAAQMEAgX/xAAuEQEAAgECAwUIAgMAAAAAAAAAAQIRAzESIfAiQYGhsQQTMlFhcdHhwfEUQlL/2gAMAwEAAhEDEQA/AO44xjAYxjAYxjAYxjAYxmLOB3IHtz8+2BljGMD4zUL+P65q9J6omphSeO9jgkbhtPBINg9uQc57+Kf4jzaCeKLTMnoQyzBl3AhiFiTg2tkMTXNVl08HAfkdORGYg0YcIX8wqH9QBYgWaPxkJ5Y+qZxjGSgzFhmWMDCsUczxgYUcUczxgYVijmeMDCsUczxgYUczxjAYxjAYxjAYxjAYxjAYxjAYxjAYxjA514t6y/5lvJnYBVVfRJQBbhhV0zCvb/BF5BdW1ep1KiKSQOgdfrAsgA0UOy0Y8+vvx986B1DwNBKWZS8bNZ4YkWWLH0t7WTx2zc03hXSoqr5KNsFAsoY9ye9fc5ktpatpntNVNWlccnOf/l9TbE6mS2WmIagO1HaBY4I5FGiOczi8QapSrtqG45AYiq+9jleB7/P75Z/GnQYYdM+pjQIYiHYLfqUkBwATQNGxx3H3Oc28S61o4GUWrSOYweAaYEyN3J4Swarvz3OVX95S0VzuspNLRM42Qh1H/wAt1LzJfpkk8+XaSP8A6VFARRxY3KAK+ZL+c6JrPFurb6ZNgL7gEAJAo+jeboWOOP371lI8CQ+ibUlRbsscbE9ooxbAFTdWVAI/k/erv4P8NTa5V1jS+Rp2NxKIo2llQUN7s6lUViOFVeyrzwM71OO9+Gm0erik1pXNo3eJ8R6wG/zL+57JR2/avpN1xfP9Blw8EdbknWRJXDshBHa9pvvQHHHHf35z5/oCLfYkkCjso23292INjha442/2mejdDj0qFI75JNtRPJ7cAcD/AN2STlmnTUieezjUvS0coSGR3UOptHNp4hHuWd3Rn3ABNsMsg47sTsrtQF89gZHNfU6JZGjdruJy61/MY5I+fttkb/GaWd49c6j+X08s4AJijZ6JocC+SOwzT0fiNNv6kkbElaMW5kppREvJHfeaPxklr9Gs0bxPe11KmjRo/BzU6h0BJpFlLyKV22FYAMEkWRN1gnh1B4I7m8CPXxvETGRFNslR2VvLIsgwBAo/i3mdQDfB4NG62dd4qij0/wCYCu24SUgQ7t8YcyKy+20owP3HvxmtH4IiUCpZdwZm3Wl7j5JBoJW4NDE11ZIO69xza1HheNoVh8yRdpkPmKV3ky7/ADSSVq23seBwaqqwNaPxnExRFFuzRrR4U28aSbW/i2GRQfuc3ZvEcavIgSVvL4LLEzKX9FoGHFjet3QHPPpatbTeDYI33qXHqVgvpADK6PZIXc1sgPqJqzVXmWu8JxylyZJQrsJNgKlBKChL7GUhr2DhrHLUATeB4/670tbiZAu0EsY22hirFUJ/nO1gAL5Fe4vyk8cxhx6T5deom9ysPzAZdgu2uEAAd94r2vCHwDH60eR2hO0rHuFbgpG9vTywZmI9vpscZtHwTAVCs0hIFWCq83KQQEUKpBlYigAKX45CW6d1FZ03qGFEqysNrK47qw9j2/uM2s1Om9OEKFQzOWYuztW5nPcnaAPgUABQGbeAxjGAxjGAxjGAxjGAxjGAxjGAxjGAxjGBT/xJ136KaUcmdtx//VEQx/u3lr/U5xLxnry8pClmMYEa2RZlajJfJBIXYtd+cvvirrwebU6s0Y4w0Ud+6R7gao87pSfbkbaujVA8L6Uz64bvWsQM8nqu5L4Bv6qdl780uZcxN5vO1epaYiYpFf8ApaW6Rt08OgjrfKUgDBuFLmpWvuDTORRPeu1A9w0mmWJFiQBVRVRR8KBQH9hnIYp5E1EU6wNqF0yvqJFUruEItd4DAFpASSAOSENe2bfiB4dRKdXHq4UjnaF03yMpVgm3zQoBt1rgCvqPIznSvw1zPestp+8tiJ2dZxmq/UolXezqF/mJAH9/nNHSeKYJJREGG5jSi+Savt+3OaeOucZZIpaeeExlX8WCNp9PGVbzC1rLtcrEgkjLFdoIErEBB2oFiTQINoyN6r1oadow0bsrsFLjbSlmVVHJBZiW+lQTSsfbnty8/Fqk6LUBRZML0KJv0n2Xk/sMrDdUaIomndI9wncJBpiqyzKdMI0bzEJFh2sivbkVl16hrRDG0rAlUG5q9l/ib9gLJ+wOaD9e0wnKOypIjeUpYgFiwiZlU3dW0QPYXQ+MCm6nqOqGzbvWSOSQrEIaQReRL+sWEZNhncVyCVHpJHMjpdfrZQp89wP0FtIlYOsmrmRn3SQLZESLyFC+rdRBF2WLxNpW2FdREfMbYvrHL+ngf8k/5r8i9nX9UigAaaRYwx2gsas/+sClp1HWARs7OSYo3aQwLcQfYJdoCV6QC1EE3d2ABjw71TVfmI4txMTSSkF0ZTLG0upYybRBweE53ooFen1Ldrk8TaVS4OojBjO1huHDWRX3Nqwoe4PxmaeIdMX8saiItSmt47Ns2kc83vT/AJr8jAkMZF6jxLp49xkmjRVO3c0i1uG/cO9jbsa7qqPxmT+JNKN96iP9IhX9Q9LElQP33Kwr5U/GBJYzGOQMAykEEAgg2CD2IPuMywGMYwGMYwGMYwGMYwGMYwGMYwGMZTun9D1bazVtLJLHDL9DJKLoMpTYDdekMDarV8XdiJl1WuYnnss2r6rHGdrNbnsigs5/ZVs19+2QPinrs8WleRVEJb9OPcQ0jSPwtKDtWvq5J4B4ze0vhoxWI9TMtmz6YLJ+58qz/UnKT401TSaoQeczJpxR3CLmZwLJG0WFRlHAJ9Z4yL24azJWvFMQp3W+mptigvYPrLsGmOyMKQpW7VWZgxI9u90ax8F9LKQGZyzPqmLKaBOxSQtgizZ3ni+AvHfNbq8hYylaZ2YaSMlfqJNHmqI3luKP0+3fLPp9KseyP2iVVv32KKHbsaUe/sDzVjz7zNdKK98/3+G2Ijjm3dHX5b/hbqKRR67VSWEklGlXaPUIoYzuKjn1GSRu98tnzpzQ9N0xifRsVVfLmdirEPJbLCm76tqEXtFWfnKsg1Bi0sUKh0AE0m7hTNJO0pDAjkUI/bmuPjPXxXqpNNIzzMWlkJcEkMiDkegWfWKFk8jFrTnhrO3Xmv0tGMdred2r1XqrwqRJIXYMzxoSf0g3YtxRko129P2NV0H8JvDW2M6+YEzSWqhgR5cXHa/4m7k/0+c45N0vUSBpGiIuMSIWtWPrFEKRyxJFX83Xtn6T8MdNbT6WOJySwBLEsWJZiWNse5s98t0NOInKPa9Xs8MJXInrfRn1BQeYqxhlZlMYY7ldWVo3sFH4q+e/axzLZWfFHVZY9RpY08xUM0ZdljZg26QIIiwBAHLMbr6V+Tm15Sxzwh1ZGFhgVI+xFHKo/gZyiJ+aJAO57RvU/nCS9okCn0hU9YcAIKrm5nxTqGj0WodGKssTkEHaQa7hvb98ruk8UvCJUYg7TIUEkokIr8oFTzAfXZmY+5HAwNuHwXIBTagENSMPLYgQho2CxlpCUNq3csBv4ACjJfr/AEd9QE2SCNkYkNtJYWpFqVZSDz2NqeQQQcqmm8WzxeYS8cg85Igrsd6F0vzGINCJaLNx2DGxWW/oXUGmiLPtLLJJGWS9jFHZdy2SQDXazRsWavAidJ4PddR+YfUFyGJFq17d0jAWXIFb6pQo9PbnI3TeEdQHEIYLFCpMbsqndKX07g+mTcVLRG1IWg1AtwRecYFH6x4RnWN/JbzJJ11EbNtVVUTmRidrSCl3MOQWIC/S18Sr+FGDLLHMA8bOy7oyy28kzmwHBPEpHBHYH7ZY8YGr0zQiCGOAGxFGiAn3CqBf+M2sYwGMYwGMYwGMYwGMYwGMYwGMYwGMYwNPq/Ul08Ek7/TGhavmhwB9yaH9c49qJ3SOScm5n3Oef/vOfR6a9mYCvg/scuv4i9RDNFpAaB/Wk/7QSIlPBHL23P8A+I5RWuRgGv0nf/ESKJVLvlgGF0fdx2vMmvPFMV7o5y1aFcRNvCEXDEPzOniJbbAjTHuP1m2op7WSXZj25od++WGZSFf4CPzRUbfLPbtfcCvcjntmh0yC5GksXK5s8/QnpUDvZ3Ek0L57HsPvXpSkRjVTucbAoXmyygrt7Xe0du4yi08Wp9up810V7MRHf1HkhNb4gcRpp41ohQlKPUTwOwF80RX3++TL9A12smhOs0WoYIjRogCqFlFESyyO3qLNZPFUBySKy8fh3+GyaMDU6gB9SwvnkRX7L/u+W/t977mnT0YiPua/tMcWKRsovhv8PGDrP1B11EkZuJbZliW7UEmtxHbtXvzxV6xjL61isYhive15zYzT1nUY0dInDFnsqFjZ+FKgsdqnaAWXk13zcyB6/wBFeaWJ0RLWgJS7K8X6iOSqgEMCFquOa9ia6cJjWyosbtLXlhSW3CxtA5se4rNHQSaaZaSNR5T1seHy2RyAfodQVJBBuubz36zoDNC8akBjRW+29WDKGr+G1AP2vK31/oGr1iqXEabS4EayKdoZFHmGSSBxuBDVtVWAbhrsYE/o5dNMz7FRmUFGPl0dpZlKkkci0bj7Zs6GaIoBFtCgsgAG0AoxVgFocBgRlP1fg/U1Ls8pjKmoi5dloTebTn0G6tePueeOfdfCk/52OeotkczybgQG2PJqWKk+WXJqYcBwv1cE8kLY+sQOIywDFWav9q7dxJ7D6l7/ADiPVKzOgNtHW4UeLFj/ABlM6t4LmllZ1WIeqRi4Yb5g88MixuHiZaVYyo3bhwvABNe0/huWPQzRFRKZFgUJuLXt2BlYqg9PBFhew7DtgW5dSpNX7Kbo0d11Tdj2PA+3yMz3i6sXnNuu+FpUik/QSTzo5kjhVXdIncTFK2REKV3gAkKvrf1KK3TOo8DlmeRREsjOziQD1qTrHl3bqvd5Tbe/27YFw8wd7Hev63Vf3zCDVI4tWBBLDj5UlW/sRWUjReA5BFtdY7CyhQxRgshSFVkUJCiqbjJsDd2N2TWz0/wjLHOr7IVCy7w4PqRBLO5VQEHDiUA8j+K74sLnjGMBjGMBjGMBjGMBjGMBjGMBnxmoWewz7lZ/EHqZi0hiQ0+oPlDmqQgmQ37egML+SMTOOZEZc/6j1M6mSXUHtM/pJPAgA2rx70ilyB/N++a2+or4tgB3PANqor4oG+T737ZhqvqEYA9NLQN/VQF8cAgILHAN5lrZNpUX/wBMbhyDVj02aNDg+9cHtmDeYn58/CPzOHoRGIxHd6z+np0/TqAzkc8Lz22gAWeKqq7jbwbBpitj/Dro6Tzzap0B8iXy4/p27wg3MNpIsbiBye/c8HIRZ/IiZiNoiBY3V/zc0wZTx2s3YNH1DL1+GHTvJ6ZAW+uYHUOflpSX/wAAqP6Y9mrxTNpV698coWrGMZvYzGMYDK917rUkWojjXcqKqvIwjVxtaUIA25gQtbuVs2QewINhyJ6umkMkf5h41cEbA0gQt6lIG3cN43hTRBFgYGx1vXNDA8igFhQW+wZmCqWr+EFgT9gchtf4ibRfpzN+YYlmG1dr+WqqW3KgIL2aUADdY+CTYtTErIyuAUZSGB7FSKIP2rIfR9G0U0dxbZU3G3WZpCW2hWVpA5LDbQKkkUBxgR2l8ZspnMq7hGk8g2gA7YWlsGz3KhR+95sabxcfPTTugJeaWPcrCxtl1CpacmtsIBYkcni+a3tZ4a0jCpI1AYkfUy7i+4FTTCwxdvT2NjjgZ7Dw7p/ME3l+sNvvc1b7c79t7S36j81dN8YEbP4vKylPy5KCQpv8xewlijZtvfhpVoe4DdqF6Wo8esyzLDBukjjklFSKV8pVPq3VTMG2jaCQb+rvlhbpWnZmBRC17mF82zq9kX7tGp//AJzU/wBH6NlI8oEEbT+o59ADL5d7r2AFl2dvauMDR/1uBKsRgbl2UEHcSqzGHeFUH+MMav6VvvxlpyPk6DAxUmMWjFhTMBbP5h3AGmG/1UbF5IYDGef5lNu/cu0gENYqj2N9qNjMo5AwDKQQexBsH+owMsYzy/Mpu2bl3fy2L7A9u/Yj+4wPXGMYDGMYDGMYDGMYDGMYDOY+Kep+fq3bdUcFxKbHLDmZhd9mCgn22DvfF48UdZ/K6WSYcvQWMfzSsdqD+5/xnJ9VH5UKqee4fjduN2xIJ/iYEX2I+OVzN7RblFI3lfoVzPFO0GjBdtxG4rZ96DNXNkX7d/se/GeaKXfvwXNGrpBdkEj6a9v2PY58m0flxnYzIa2imtSzVztPHsTxVA9/jPpqlXbchYDtsHO4kEEx7gWAAHqBNWOxAJom3K14+0eH7a8YxE/efvLz8QDzI0044OokSAbdpNyPRogcD3occHv3zuMEIRVRRQUBQPgAUP8AGcb6Iv5jrOljvcsPm6h+PpYJShr5ss123P8AbOs67rUMLxxyuFaUhUBB9TEgAWBV2R3zToV4NOMsepPFfk3sYxl6kxjGAyO6jpGllhWriUtI/wB2WvKU/bcd/wC8YyRyA6/4lOmnhhCqfN72SCbkjjpaBANyA2xA4rueA3vEGjaXTSRoASQPSTQcAglCT2DAFbP82VzVtqy0ssUEoDGgAkcUhYwTqN1P6lRzCAzVRv2F5aeq6/yIml27ioFLdbnJCqt+1sQL9rzTXrLRAjVqqMA7gx7nVo0QO5HFgjkUe9cd8CrzaPXtOWVZlFEH9QlSQ8GxhulK8qJT6UWrIJYm8a/putSMRxjUE3uVvOdyJPJ0/BJmXgyecbcso2kbDuGTsXjOMkgxyXuZVRY3eRtrzKWChfpqInvft3q/Q+L4iyqiu1uFsoy7kqS3j4t6ZCtD5HyLCP8AE3TdVJJKYjKFEDGPZKY71Ajfy+zC/Xt4PB4vjI1el61JiI/OVPOmZQCzC21MzubOoVQrRNFVo9G9oVru59K6umoVmQMNjFGVl2srAK1Efsyn+ubuBRW6Pq41DIdQ7KoWjqXNqdHLv7v9X5jZz3BAogZs6TS6kaULINQQNQxZVdllOnIbZtJmZwN5U0ZLABH2y44wOc6LouuCiJxJQghXYeVCrHANpbztm8Orn0x339RBFyHRNDq01UIZJUjQBX9ZKFPINGvN235vFCPcCtl6YDLtjAoPUem64CMRef5m55N5mdgHM/AI84KqCMKaKuCCQFBsnCDpeqBLrHqlQsvmBprkZQunEgVvMLclZaoj+LbVrfQcYFP6JpdWNWGfz1irhXJkqHylAV387aZPMs8Rl/lyMuGMYDGMYDGMYDGMYDGM0et9VXS6eTUPyI1LUO5P8Kj7k0P64FI8c9S87VLACfL0wtj7fmHA7/8AZGb/AHk5sXlTlffN2+ngEFboWARfNngkdzS9++emod9jFyDJIzM7D+ZiSWthYAvYKFAjmu2fdJHYLAEbjtpdxArmjuFDkFgL7Hg2Ac869/i1PCOvN6OnTGKeM9eTz6gQSqCqosSKr2A4Jqj/ACmh9/fNvSaaogNv1H+EEKOSB70DVcEWAa7NxHahtzMbHLbFKihVcncAfc+45DG/tI6uQRxsw7It8qLPp+bJq6AHI44vsvNq8qafXz/nyTNviv1y5Nj8N+npq+pa2d/WsUccS8n0MzFjTA2DSDkHse+dP1vShLLDKWNQM7heKZ2QoCfuoLV++Un8ENAV0MszLTT6mRz9wKUe/wC+dEz0o2efOYkxjGS5MYxgMjOp9ASdw7M68BWVSKkRXDqrWCaDD2IPJHvknlS8Xwt+YhZKZyAsYIktH86Ms8ZVSu4pYO4r6R/LuwLNrtGs0bRP9LijXBHwQfYg0QfYgZEanwksikPPOzNuDPaBijR+WyUE2qu3+UA3zebHiyAvotQi7reF1G29wtSLFc3+2VTp3UZ01P5iXzEX9HTvuRiAsZlR2Ar+KY8MO4K+2BYm8Hx7i6yzI+5iGUqCquZCyi1PBMjcnkUvPGYnwVCQVLylaIQbh+mh32qnbZFuTbEn0rzxzAaTxJqSF8yWRd0cDSMsK/oKVh3sVaK1cszd96kFj6dhGfZeramQFN0kh9JMZg8qkVoDFJe2wZCTYJIFkUNjYFu6J0NNKjIhJ3tvNhFG7YicLGqqopBwB85I5T9J1rVHSzuhaV0jiYM0XllZmvz4woTkRgAj0seaO4jNFuta0x+YJfSqpbBRtKPqJlMpkbT91RE5WPb6t1FcC/YznEvU9UHWUzSbikbbBHaG4ZhuCtErE8M+2hbCq7DNubrOs2l45WaNKAcxqu+NtRIhlZvKNbUXuErkMRtwL5jI/oGpkk00by1vZbJAYXyaNMqmyKP0jvwKyQwGMYwGMYwGMYwGMYwGMYwGc78c9eEs40ym4tMweUjm5iPQvx6LDH7la5GWPxl4jOliCR158xKR2CQv80jAAnaoI9uSVHvnLZJT9I3FQbFkMXkPJk3Cxu3Em69wQaIyjVtnsR3+i7Sr/tO0Ppi81xZAvj29K0fT9ibvhub4oCs3jXBJ2+kAcXTAkGjfFEAV3FG+KOYaTTEJadnPLAqE7Dbz9K7XBU9z3oe+fX1Spyzpzd7ZLHFj17OD37ivp5q6Pm6totPDXaOsvT0+zHFO89YR0F2vy0jN9uCOQAQPTd1R79u5P3xTqCulfkAtY3GtvyTuAP2NBmPbt2zHRzi12q5KyHsj/UCaFkbQbFgn+nwdTxwrzeXGEIaZwNzkA3ace57k17eofsNd4zrR4/pjrPYh2D8OuneR0vSRnv5Kuf8Auk9bf5Y5Y8i401IXYqwIFAVbLvwBQsAL/wCcybQ6hqvU7fny4VHt/vL5uYm2mtQyNEHBdAGZQeVB7Ej2vPfILpfhfyNXNqhKx8/ulUN3o5Y3TEbKHAoMe/FTuRGe91aIjYxjGS5YyyBQWPYAk0CeB9hyf2GQS+MIysTiOXbIu9rAUxIZBGGdS1i2PYWRR+Mn8rj+EjSKJQFrZJacsgm80bfV6TdrZvhj8DAm9frVhjaV72oLNCyfgAe5JoAfJyMl8VRxAHUo+mt9lyldv/TZ7DqxUilI4PBHPHOSPU9AJ4miJK7hww7qwIKsAeDTAGjxxkF/pBmZ5JJUDSXYjiKrZimj3Uzk7j5pJN9lA+5CVPiGAMEeVEYs6hWkWztJBPBNcj3o/wBeM8NT4v0iRecJ43Wyq7HUlmFeleeT6l/5L8jIvVeB3c1+ZpN2/bteg3mF+FWQKbsC3DVt4qzmep8Fsb2TgbkWNt0e79MLpx6fUKa4O/8Av7cDAlZfE+nBAEqMPMaNiGWoysUsjFzfpG2J+fkfvXqevacQ/mPOj8qyN+4bbBIIv5BB4+xyDbwXIQB+YCmNFjiKxkERJFqY03HfZf8AX5YV9PFE2PdPCjrpjCJVLmZpt5WTgm+A3m+YGF/Xvv54JGBv6vxRpowxMyHYYw211O0SOqqx5+m3X++ep8RaUEA6iIbk8wescx0x3d+1Kx/ZT8HIGLwM6kkagMysHRnR2/U8+OZyyebsAZkr9NU7juRzjq/ATyEbtT6Qd9bHIEp80mk83Zt3ybuVLUK3UeAsEHiHTOVVdRES4JUBxZC7t3H22t/xPwc9+n9Ui1C74ZEkUGiVYEXQNcfYg/sR85XpPB0jymd9QN7+ptqOAsihxGUTzNh27lNyKx9J5G70yfhzobaZZN8nmNK4cn1miI40rdK7s30A2T7/AABgTGMYwGMYwGMYwGMYwGeeo1Cxo0jkKqAsxPYKBZP9s9MpX4ma4+XDpASBqHJkIr/pR0SvJApnMam/Yn5oxM4jMpiMzhSesdWbUytqXu5aCL6rj0wsoorsSLZu9luL4CoVVFaWQqCqk77/AOmnIX1JbBrYAkirb39/KYeZOqkcirVRXp73VE/HftXftWj4yZm0TuO24W26uCwB4BJ/iFhuCB+xPnXmbYiZ+Ldvr2du5CT+MZ5ZmEABTd9LxxszgbrVzRBb1bdyn2vg0ctnQuoSzRCRFjHCuyKskR2C1AOwMLBUkfxFTRq7yr+Eum7AXXYQpJuS0LJu77096A459+fYyHhzUIN8u3yopJJCpYsqn1LtIO/y/wCY7vQRfBOV6tazmKxssxwxEzvLenkYSFmQmmWQEOjgg2bDHbxa+xFgZ91pibXdORtw/WDm1BsrIDVoNp4Q3V9hnt1FrZQD6W2jnk/7gSWsV345HN8c56aP9XrWgXduKF3BBHYK7kkgc8GuPf8Aahpp2rVn6fhnvyrOPr/Lr0HXNO9bZ4+fbeAf7HnNmbUqiGRmCooLFiaAUCySfisTaZHFOqsP9wB/85pajw/CUkVI0QyoyGk4IYVyooMM2skNvRa6OZBJE4dDdMpsGjR/znvkb4e6QdLAsBkMhUsbqgNzE7VBJIUXQFngZJZEZxzLYzyMYxkoMYxgMYxgMYxgMYxgMYxgMYxgMYxgMYxgMYxgMYxgM51+JzFdTpXrjbKAQeTyhcCgedvP9DnRcgPG/hUdQ0ph3bJFYSRPz6JV7HjmiLU17Mci0RaMSmJxOXN6XaGDWLsHnae1kA7qNAfT2sgi63eXWQn5eYORtaGRefgj0n1EnuFN9uBRIAqmjreo02reCeIQuppge/YWSQVVwasEg2COTWfNeJNS3leaSsjFyCOy2NzN3s3Qq+T7Z5/ueC0Zts3xnUjlD18HaJtQtHiFNu5aP6z8EqwHJU8X80Bl7k1Dbj+118DiwoJuhYNXtAciqHMJ0jo76eHYksbIAQOLNEk06mg1Fm570a+Dm4vUZBzSkfO0j3BB+sqByb4AO6+CAcq1MXtmsx6eruOLvievk+nQKr+aD5W2m3IAttYA4+k9gBYv44uvf8NoJJ+oS68J5whQxiiFIaQjldxpiFVvccMuRGraWd008f6sjmkjB965ZvgAbiWJOdk8J+HF0OmWEEM5JklcCt8zcs1DsOwA9gBmv2eJnnLPrdmMS3tF1NZSVAdWUAlXQqRf78EfcEjPnTurxajzPKff5UjRMRdCRQCwB96scjNtlsUffjIvoHhqHRK6QBgsj79pYsFO1VpdxJr0+/z+2aueWaMYnO6VxjGS5MYxgMYxgMYxgMYxgMYxgMYxgMYxgMYxgMYxgMYxgMYxgMr/AErxA8uu1GlJiZIlVlKXYJZlZH9R9Qr3C9+ARzlgzEIASQBZ7mu/75EuomIypXjzpul1jDTnSPqdUgGxkXb5Qa6LzuNgXudp3H4U5Q5PwQ6hAN2n1MEpKrYfehBHdQ1HcL9zWdzxiYid0xea7OIxeCusI9fl1ZK5ZZow1leeCaPq/axm/wBM/DbqctGeTT6cXztuZvbsvCj/AJHOv4yr3Gn8lv8Ak6nzQXhjwdBoFPlgvI/1yubdveuBSrf8KgDJ3GMuiMKJmZnMmMYwgxjGAxjGAxjGAxjGAxjGAxjGAxjGAxjGAxjGAxjGAxjGAxjGAxjGAxjGAxjGAxjGAxjGAxjGAxjGAxjGAxjGAxjGAxjGAxjGAxjGAxjGAxjGAxjGB//Z"/>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it-IT"/>
          </a:p>
        </p:txBody>
      </p:sp>
      <p:sp>
        <p:nvSpPr>
          <p:cNvPr id="29700" name="AutoShape 7" descr="data:image/jpeg;base64,/9j/4AAQSkZJRgABAQAAAQABAAD/2wCEAAkGBhMRERUQEhIVFBUTFRYVGBcXFBkWGhgSGhYVGxcYGhcXGyYgGhkkGhgWHy8gIycpLC0uFyA9NzErNScrLCkBCQoKDgwOGg8PGC8lHiAqLCssNC0sLSwvNSktLykvLC0pLCwsLCwpKiwpLC0uNCksLC0pKSovMCwsLCwpKS8xLP/AABEIAMMBAgMBIgACEQEDEQH/xAAcAAEAAgMBAQEAAAAAAAAAAAAABQYCBAcDAQj/xAA6EAACAgEDAgUCBAUDBAEFAAABAgMRAAQSIQUxBhMiQVEyYQcUI3FCUoGRoRZikjNysfEVJENTc4L/xAAZAQEAAwEBAAAAAAAAAAAAAAAAAQMEAgX/xAAuEQEAAgECAwUIAgMAAAAAAAAAAQIRAzESIfAiQYGhsQQTMlFhcdHhwfEUQlL/2gAMAwEAAhEDEQA/AO44xjAYxjAYxjAYxjAYxmLOB3IHtz8+2BljGMD4zUL+P65q9J6omphSeO9jgkbhtPBINg9uQc57+Kf4jzaCeKLTMnoQyzBl3AhiFiTg2tkMTXNVl08HAfkdORGYg0YcIX8wqH9QBYgWaPxkJ5Y+qZxjGSgzFhmWMDCsUczxgYUcUczxgYVijmeMDCsUczxgYUczxjAYxjAYxjAYxjAYxjAYxjAYxjAYxjA514t6y/5lvJnYBVVfRJQBbhhV0zCvb/BF5BdW1ep1KiKSQOgdfrAsgA0UOy0Y8+vvx986B1DwNBKWZS8bNZ4YkWWLH0t7WTx2zc03hXSoqr5KNsFAsoY9ye9fc5ktpatpntNVNWlccnOf/l9TbE6mS2WmIagO1HaBY4I5FGiOczi8QapSrtqG45AYiq+9jleB7/P75Z/GnQYYdM+pjQIYiHYLfqUkBwATQNGxx3H3Oc28S61o4GUWrSOYweAaYEyN3J4Swarvz3OVX95S0VzuspNLRM42Qh1H/wAt1LzJfpkk8+XaSP8A6VFARRxY3KAK+ZL+c6JrPFurb6ZNgL7gEAJAo+jeboWOOP371lI8CQ+ibUlRbsscbE9ooxbAFTdWVAI/k/erv4P8NTa5V1jS+Rp2NxKIo2llQUN7s6lUViOFVeyrzwM71OO9+Gm0erik1pXNo3eJ8R6wG/zL+57JR2/avpN1xfP9Blw8EdbknWRJXDshBHa9pvvQHHHHf35z5/oCLfYkkCjso23292INjha442/2mejdDj0qFI75JNtRPJ7cAcD/AN2STlmnTUieezjUvS0coSGR3UOptHNp4hHuWd3Rn3ABNsMsg47sTsrtQF89gZHNfU6JZGjdruJy61/MY5I+fttkb/GaWd49c6j+X08s4AJijZ6JocC+SOwzT0fiNNv6kkbElaMW5kppREvJHfeaPxklr9Gs0bxPe11KmjRo/BzU6h0BJpFlLyKV22FYAMEkWRN1gnh1B4I7m8CPXxvETGRFNslR2VvLIsgwBAo/i3mdQDfB4NG62dd4qij0/wCYCu24SUgQ7t8YcyKy+20owP3HvxmtH4IiUCpZdwZm3Wl7j5JBoJW4NDE11ZIO69xza1HheNoVh8yRdpkPmKV3ky7/ADSSVq23seBwaqqwNaPxnExRFFuzRrR4U28aSbW/i2GRQfuc3ZvEcavIgSVvL4LLEzKX9FoGHFjet3QHPPpatbTeDYI33qXHqVgvpADK6PZIXc1sgPqJqzVXmWu8JxylyZJQrsJNgKlBKChL7GUhr2DhrHLUATeB4/670tbiZAu0EsY22hirFUJ/nO1gAL5Fe4vyk8cxhx6T5deom9ysPzAZdgu2uEAAd94r2vCHwDH60eR2hO0rHuFbgpG9vTywZmI9vpscZtHwTAVCs0hIFWCq83KQQEUKpBlYigAKX45CW6d1FZ03qGFEqysNrK47qw9j2/uM2s1Om9OEKFQzOWYuztW5nPcnaAPgUABQGbeAxjGAxjGAxjGAxjGAxjGAxjGAxjGAxjGBT/xJ136KaUcmdtx//VEQx/u3lr/U5xLxnry8pClmMYEa2RZlajJfJBIXYtd+cvvirrwebU6s0Y4w0Ud+6R7gao87pSfbkbaujVA8L6Uz64bvWsQM8nqu5L4Bv6qdl780uZcxN5vO1epaYiYpFf8ApaW6Rt08OgjrfKUgDBuFLmpWvuDTORRPeu1A9w0mmWJFiQBVRVRR8KBQH9hnIYp5E1EU6wNqF0yvqJFUruEItd4DAFpASSAOSENe2bfiB4dRKdXHq4UjnaF03yMpVgm3zQoBt1rgCvqPIznSvw1zPestp+8tiJ2dZxmq/UolXezqF/mJAH9/nNHSeKYJJREGG5jSi+Savt+3OaeOucZZIpaeeExlX8WCNp9PGVbzC1rLtcrEgkjLFdoIErEBB2oFiTQINoyN6r1oadow0bsrsFLjbSlmVVHJBZiW+lQTSsfbnty8/Fqk6LUBRZML0KJv0n2Xk/sMrDdUaIomndI9wncJBpiqyzKdMI0bzEJFh2sivbkVl16hrRDG0rAlUG5q9l/ib9gLJ+wOaD9e0wnKOypIjeUpYgFiwiZlU3dW0QPYXQ+MCm6nqOqGzbvWSOSQrEIaQReRL+sWEZNhncVyCVHpJHMjpdfrZQp89wP0FtIlYOsmrmRn3SQLZESLyFC+rdRBF2WLxNpW2FdREfMbYvrHL+ngf8k/5r8i9nX9UigAaaRYwx2gsas/+sClp1HWARs7OSYo3aQwLcQfYJdoCV6QC1EE3d2ABjw71TVfmI4txMTSSkF0ZTLG0upYybRBweE53ooFen1Ldrk8TaVS4OojBjO1huHDWRX3Nqwoe4PxmaeIdMX8saiItSmt47Ns2kc83vT/AJr8jAkMZF6jxLp49xkmjRVO3c0i1uG/cO9jbsa7qqPxmT+JNKN96iP9IhX9Q9LElQP33Kwr5U/GBJYzGOQMAykEEAgg2CD2IPuMywGMYwGMYwGMYwGMYwGMYwGMYwGMZTun9D1bazVtLJLHDL9DJKLoMpTYDdekMDarV8XdiJl1WuYnnss2r6rHGdrNbnsigs5/ZVs19+2QPinrs8WleRVEJb9OPcQ0jSPwtKDtWvq5J4B4ze0vhoxWI9TMtmz6YLJ+58qz/UnKT401TSaoQeczJpxR3CLmZwLJG0WFRlHAJ9Z4yL24azJWvFMQp3W+mptigvYPrLsGmOyMKQpW7VWZgxI9u90ax8F9LKQGZyzPqmLKaBOxSQtgizZ3ni+AvHfNbq8hYylaZ2YaSMlfqJNHmqI3luKP0+3fLPp9KseyP2iVVv32KKHbsaUe/sDzVjz7zNdKK98/3+G2Ijjm3dHX5b/hbqKRR67VSWEklGlXaPUIoYzuKjn1GSRu98tnzpzQ9N0xifRsVVfLmdirEPJbLCm76tqEXtFWfnKsg1Bi0sUKh0AE0m7hTNJO0pDAjkUI/bmuPjPXxXqpNNIzzMWlkJcEkMiDkegWfWKFk8jFrTnhrO3Xmv0tGMdred2r1XqrwqRJIXYMzxoSf0g3YtxRko129P2NV0H8JvDW2M6+YEzSWqhgR5cXHa/4m7k/0+c45N0vUSBpGiIuMSIWtWPrFEKRyxJFX83Xtn6T8MdNbT6WOJySwBLEsWJZiWNse5s98t0NOInKPa9Xs8MJXInrfRn1BQeYqxhlZlMYY7ldWVo3sFH4q+e/axzLZWfFHVZY9RpY08xUM0ZdljZg26QIIiwBAHLMbr6V+Tm15Sxzwh1ZGFhgVI+xFHKo/gZyiJ+aJAO57RvU/nCS9okCn0hU9YcAIKrm5nxTqGj0WodGKssTkEHaQa7hvb98ruk8UvCJUYg7TIUEkokIr8oFTzAfXZmY+5HAwNuHwXIBTagENSMPLYgQho2CxlpCUNq3csBv4ACjJfr/AEd9QE2SCNkYkNtJYWpFqVZSDz2NqeQQQcqmm8WzxeYS8cg85Igrsd6F0vzGINCJaLNx2DGxWW/oXUGmiLPtLLJJGWS9jFHZdy2SQDXazRsWavAidJ4PddR+YfUFyGJFq17d0jAWXIFb6pQo9PbnI3TeEdQHEIYLFCpMbsqndKX07g+mTcVLRG1IWg1AtwRecYFH6x4RnWN/JbzJJ11EbNtVVUTmRidrSCl3MOQWIC/S18Sr+FGDLLHMA8bOy7oyy28kzmwHBPEpHBHYH7ZY8YGr0zQiCGOAGxFGiAn3CqBf+M2sYwGMYwGMYwGMYwGMYwGMYwGMYwGMYwNPq/Ul08Ek7/TGhavmhwB9yaH9c49qJ3SOScm5n3Oef/vOfR6a9mYCvg/scuv4i9RDNFpAaB/Wk/7QSIlPBHL23P8A+I5RWuRgGv0nf/ESKJVLvlgGF0fdx2vMmvPFMV7o5y1aFcRNvCEXDEPzOniJbbAjTHuP1m2op7WSXZj25od++WGZSFf4CPzRUbfLPbtfcCvcjntmh0yC5GksXK5s8/QnpUDvZ3Ek0L57HsPvXpSkRjVTucbAoXmyygrt7Xe0du4yi08Wp9up810V7MRHf1HkhNb4gcRpp41ohQlKPUTwOwF80RX3++TL9A12smhOs0WoYIjRogCqFlFESyyO3qLNZPFUBySKy8fh3+GyaMDU6gB9SwvnkRX7L/u+W/t977mnT0YiPua/tMcWKRsovhv8PGDrP1B11EkZuJbZliW7UEmtxHbtXvzxV6xjL61isYhive15zYzT1nUY0dInDFnsqFjZ+FKgsdqnaAWXk13zcyB6/wBFeaWJ0RLWgJS7K8X6iOSqgEMCFquOa9ia6cJjWyosbtLXlhSW3CxtA5se4rNHQSaaZaSNR5T1seHy2RyAfodQVJBBuubz36zoDNC8akBjRW+29WDKGr+G1AP2vK31/oGr1iqXEabS4EayKdoZFHmGSSBxuBDVtVWAbhrsYE/o5dNMz7FRmUFGPl0dpZlKkkci0bj7Zs6GaIoBFtCgsgAG0AoxVgFocBgRlP1fg/U1Ls8pjKmoi5dloTebTn0G6tePueeOfdfCk/52OeotkczybgQG2PJqWKk+WXJqYcBwv1cE8kLY+sQOIywDFWav9q7dxJ7D6l7/ADiPVKzOgNtHW4UeLFj/ABlM6t4LmllZ1WIeqRi4Yb5g88MixuHiZaVYyo3bhwvABNe0/huWPQzRFRKZFgUJuLXt2BlYqg9PBFhew7DtgW5dSpNX7Kbo0d11Tdj2PA+3yMz3i6sXnNuu+FpUik/QSTzo5kjhVXdIncTFK2REKV3gAkKvrf1KK3TOo8DlmeRREsjOziQD1qTrHl3bqvd5Tbe/27YFw8wd7Hev63Vf3zCDVI4tWBBLDj5UlW/sRWUjReA5BFtdY7CyhQxRgshSFVkUJCiqbjJsDd2N2TWz0/wjLHOr7IVCy7w4PqRBLO5VQEHDiUA8j+K74sLnjGMBjGMBjGMBjGMBjGMBjGMBnxmoWewz7lZ/EHqZi0hiQ0+oPlDmqQgmQ37egML+SMTOOZEZc/6j1M6mSXUHtM/pJPAgA2rx70ilyB/N++a2+or4tgB3PANqor4oG+T737ZhqvqEYA9NLQN/VQF8cAgILHAN5lrZNpUX/wBMbhyDVj02aNDg+9cHtmDeYn58/CPzOHoRGIxHd6z+np0/TqAzkc8Lz22gAWeKqq7jbwbBpitj/Dro6Tzzap0B8iXy4/p27wg3MNpIsbiBye/c8HIRZ/IiZiNoiBY3V/zc0wZTx2s3YNH1DL1+GHTvJ6ZAW+uYHUOflpSX/wAAqP6Y9mrxTNpV698coWrGMZvYzGMYDK917rUkWojjXcqKqvIwjVxtaUIA25gQtbuVs2QewINhyJ6umkMkf5h41cEbA0gQt6lIG3cN43hTRBFgYGx1vXNDA8igFhQW+wZmCqWr+EFgT9gchtf4ibRfpzN+YYlmG1dr+WqqW3KgIL2aUADdY+CTYtTErIyuAUZSGB7FSKIP2rIfR9G0U0dxbZU3G3WZpCW2hWVpA5LDbQKkkUBxgR2l8ZspnMq7hGk8g2gA7YWlsGz3KhR+95sabxcfPTTugJeaWPcrCxtl1CpacmtsIBYkcni+a3tZ4a0jCpI1AYkfUy7i+4FTTCwxdvT2NjjgZ7Dw7p/ME3l+sNvvc1b7c79t7S36j81dN8YEbP4vKylPy5KCQpv8xewlijZtvfhpVoe4DdqF6Wo8esyzLDBukjjklFSKV8pVPq3VTMG2jaCQb+rvlhbpWnZmBRC17mF82zq9kX7tGp//AJzU/wBH6NlI8oEEbT+o59ADL5d7r2AFl2dvauMDR/1uBKsRgbl2UEHcSqzGHeFUH+MMav6VvvxlpyPk6DAxUmMWjFhTMBbP5h3AGmG/1UbF5IYDGef5lNu/cu0gENYqj2N9qNjMo5AwDKQQexBsH+owMsYzy/Mpu2bl3fy2L7A9u/Yj+4wPXGMYDGMYDGMYDGMYDGMYDOY+Kep+fq3bdUcFxKbHLDmZhd9mCgn22DvfF48UdZ/K6WSYcvQWMfzSsdqD+5/xnJ9VH5UKqee4fjduN2xIJ/iYEX2I+OVzN7RblFI3lfoVzPFO0GjBdtxG4rZ96DNXNkX7d/se/GeaKXfvwXNGrpBdkEj6a9v2PY58m0flxnYzIa2imtSzVztPHsTxVA9/jPpqlXbchYDtsHO4kEEx7gWAAHqBNWOxAJom3K14+0eH7a8YxE/efvLz8QDzI0044OokSAbdpNyPRogcD3occHv3zuMEIRVRRQUBQPgAUP8AGcb6Iv5jrOljvcsPm6h+PpYJShr5ss123P8AbOs67rUMLxxyuFaUhUBB9TEgAWBV2R3zToV4NOMsepPFfk3sYxl6kxjGAyO6jpGllhWriUtI/wB2WvKU/bcd/wC8YyRyA6/4lOmnhhCqfN72SCbkjjpaBANyA2xA4rueA3vEGjaXTSRoASQPSTQcAglCT2DAFbP82VzVtqy0ssUEoDGgAkcUhYwTqN1P6lRzCAzVRv2F5aeq6/yIml27ioFLdbnJCqt+1sQL9rzTXrLRAjVqqMA7gx7nVo0QO5HFgjkUe9cd8CrzaPXtOWVZlFEH9QlSQ8GxhulK8qJT6UWrIJYm8a/putSMRxjUE3uVvOdyJPJ0/BJmXgyecbcso2kbDuGTsXjOMkgxyXuZVRY3eRtrzKWChfpqInvft3q/Q+L4iyqiu1uFsoy7kqS3j4t6ZCtD5HyLCP8AE3TdVJJKYjKFEDGPZKY71Ajfy+zC/Xt4PB4vjI1el61JiI/OVPOmZQCzC21MzubOoVQrRNFVo9G9oVru59K6umoVmQMNjFGVl2srAK1Efsyn+ubuBRW6Pq41DIdQ7KoWjqXNqdHLv7v9X5jZz3BAogZs6TS6kaULINQQNQxZVdllOnIbZtJmZwN5U0ZLABH2y44wOc6LouuCiJxJQghXYeVCrHANpbztm8Orn0x339RBFyHRNDq01UIZJUjQBX9ZKFPINGvN235vFCPcCtl6YDLtjAoPUem64CMRef5m55N5mdgHM/AI84KqCMKaKuCCQFBsnCDpeqBLrHqlQsvmBprkZQunEgVvMLclZaoj+LbVrfQcYFP6JpdWNWGfz1irhXJkqHylAV387aZPMs8Rl/lyMuGMYDGMYDGMYDGMYDGM0et9VXS6eTUPyI1LUO5P8Kj7k0P64FI8c9S87VLACfL0wtj7fmHA7/8AZGb/AHk5sXlTlffN2+ngEFboWARfNngkdzS9++emod9jFyDJIzM7D+ZiSWthYAvYKFAjmu2fdJHYLAEbjtpdxArmjuFDkFgL7Hg2Ac869/i1PCOvN6OnTGKeM9eTz6gQSqCqosSKr2A4Jqj/ACmh9/fNvSaaogNv1H+EEKOSB70DVcEWAa7NxHahtzMbHLbFKihVcncAfc+45DG/tI6uQRxsw7It8qLPp+bJq6AHI44vsvNq8qafXz/nyTNviv1y5Nj8N+npq+pa2d/WsUccS8n0MzFjTA2DSDkHse+dP1vShLLDKWNQM7heKZ2QoCfuoLV++Un8ENAV0MszLTT6mRz9wKUe/wC+dEz0o2efOYkxjGS5MYxgMjOp9ASdw7M68BWVSKkRXDqrWCaDD2IPJHvknlS8Xwt+YhZKZyAsYIktH86Ms8ZVSu4pYO4r6R/LuwLNrtGs0bRP9LijXBHwQfYg0QfYgZEanwksikPPOzNuDPaBijR+WyUE2qu3+UA3zebHiyAvotQi7reF1G29wtSLFc3+2VTp3UZ01P5iXzEX9HTvuRiAsZlR2Ar+KY8MO4K+2BYm8Hx7i6yzI+5iGUqCquZCyi1PBMjcnkUvPGYnwVCQVLylaIQbh+mh32qnbZFuTbEn0rzxzAaTxJqSF8yWRd0cDSMsK/oKVh3sVaK1cszd96kFj6dhGfZeramQFN0kh9JMZg8qkVoDFJe2wZCTYJIFkUNjYFu6J0NNKjIhJ3tvNhFG7YicLGqqopBwB85I5T9J1rVHSzuhaV0jiYM0XllZmvz4woTkRgAj0seaO4jNFuta0x+YJfSqpbBRtKPqJlMpkbT91RE5WPb6t1FcC/YznEvU9UHWUzSbikbbBHaG4ZhuCtErE8M+2hbCq7DNubrOs2l45WaNKAcxqu+NtRIhlZvKNbUXuErkMRtwL5jI/oGpkk00by1vZbJAYXyaNMqmyKP0jvwKyQwGMYwGMYwGMYwGMYwGMYwGc78c9eEs40ym4tMweUjm5iPQvx6LDH7la5GWPxl4jOliCR158xKR2CQv80jAAnaoI9uSVHvnLZJT9I3FQbFkMXkPJk3Cxu3Em69wQaIyjVtnsR3+i7Sr/tO0Ppi81xZAvj29K0fT9ibvhub4oCs3jXBJ2+kAcXTAkGjfFEAV3FG+KOYaTTEJadnPLAqE7Dbz9K7XBU9z3oe+fX1Spyzpzd7ZLHFj17OD37ivp5q6Pm6totPDXaOsvT0+zHFO89YR0F2vy0jN9uCOQAQPTd1R79u5P3xTqCulfkAtY3GtvyTuAP2NBmPbt2zHRzi12q5KyHsj/UCaFkbQbFgn+nwdTxwrzeXGEIaZwNzkA3ace57k17eofsNd4zrR4/pjrPYh2D8OuneR0vSRnv5Kuf8Auk9bf5Y5Y8i401IXYqwIFAVbLvwBQsAL/wCcybQ6hqvU7fny4VHt/vL5uYm2mtQyNEHBdAGZQeVB7Ej2vPfILpfhfyNXNqhKx8/ulUN3o5Y3TEbKHAoMe/FTuRGe91aIjYxjGS5YyyBQWPYAk0CeB9hyf2GQS+MIysTiOXbIu9rAUxIZBGGdS1i2PYWRR+Mn8rj+EjSKJQFrZJacsgm80bfV6TdrZvhj8DAm9frVhjaV72oLNCyfgAe5JoAfJyMl8VRxAHUo+mt9lyldv/TZ7DqxUilI4PBHPHOSPU9AJ4miJK7hww7qwIKsAeDTAGjxxkF/pBmZ5JJUDSXYjiKrZimj3Uzk7j5pJN9lA+5CVPiGAMEeVEYs6hWkWztJBPBNcj3o/wBeM8NT4v0iRecJ43Wyq7HUlmFeleeT6l/5L8jIvVeB3c1+ZpN2/bteg3mF+FWQKbsC3DVt4qzmep8Fsb2TgbkWNt0e79MLpx6fUKa4O/8Av7cDAlZfE+nBAEqMPMaNiGWoysUsjFzfpG2J+fkfvXqevacQ/mPOj8qyN+4bbBIIv5BB4+xyDbwXIQB+YCmNFjiKxkERJFqY03HfZf8AX5YV9PFE2PdPCjrpjCJVLmZpt5WTgm+A3m+YGF/Xvv54JGBv6vxRpowxMyHYYw211O0SOqqx5+m3X++ep8RaUEA6iIbk8wescx0x3d+1Kx/ZT8HIGLwM6kkagMysHRnR2/U8+OZyyebsAZkr9NU7juRzjq/ATyEbtT6Qd9bHIEp80mk83Zt3ybuVLUK3UeAsEHiHTOVVdRES4JUBxZC7t3H22t/xPwc9+n9Ui1C74ZEkUGiVYEXQNcfYg/sR85XpPB0jymd9QN7+ptqOAsihxGUTzNh27lNyKx9J5G70yfhzobaZZN8nmNK4cn1miI40rdK7s30A2T7/AABgTGMYwGMYwGMYwGMYwGeeo1Cxo0jkKqAsxPYKBZP9s9MpX4ma4+XDpASBqHJkIr/pR0SvJApnMam/Yn5oxM4jMpiMzhSesdWbUytqXu5aCL6rj0wsoorsSLZu9luL4CoVVFaWQqCqk77/AOmnIX1JbBrYAkirb39/KYeZOqkcirVRXp73VE/HftXftWj4yZm0TuO24W26uCwB4BJ/iFhuCB+xPnXmbYiZ+Ldvr2du5CT+MZ5ZmEABTd9LxxszgbrVzRBb1bdyn2vg0ctnQuoSzRCRFjHCuyKskR2C1AOwMLBUkfxFTRq7yr+Eum7AXXYQpJuS0LJu77096A459+fYyHhzUIN8u3yopJJCpYsqn1LtIO/y/wCY7vQRfBOV6tazmKxssxwxEzvLenkYSFmQmmWQEOjgg2bDHbxa+xFgZ91pibXdORtw/WDm1BsrIDVoNp4Q3V9hnt1FrZQD6W2jnk/7gSWsV345HN8c56aP9XrWgXduKF3BBHYK7kkgc8GuPf8Aahpp2rVn6fhnvyrOPr/Lr0HXNO9bZ4+fbeAf7HnNmbUqiGRmCooLFiaAUCySfisTaZHFOqsP9wB/85pajw/CUkVI0QyoyGk4IYVyooMM2skNvRa6OZBJE4dDdMpsGjR/znvkb4e6QdLAsBkMhUsbqgNzE7VBJIUXQFngZJZEZxzLYzyMYxkoMYxgMYxgMYxgMYxgMYxgMYxgMYxgMYxgMYxgMYxgM51+JzFdTpXrjbKAQeTyhcCgedvP9DnRcgPG/hUdQ0ph3bJFYSRPz6JV7HjmiLU17Mci0RaMSmJxOXN6XaGDWLsHnae1kA7qNAfT2sgi63eXWQn5eYORtaGRefgj0n1EnuFN9uBRIAqmjreo02reCeIQuppge/YWSQVVwasEg2COTWfNeJNS3leaSsjFyCOy2NzN3s3Qq+T7Z5/ueC0Zts3xnUjlD18HaJtQtHiFNu5aP6z8EqwHJU8X80Bl7k1Dbj+118DiwoJuhYNXtAciqHMJ0jo76eHYksbIAQOLNEk06mg1Fm570a+Dm4vUZBzSkfO0j3BB+sqByb4AO6+CAcq1MXtmsx6eruOLvievk+nQKr+aD5W2m3IAttYA4+k9gBYv44uvf8NoJJ+oS68J5whQxiiFIaQjldxpiFVvccMuRGraWd008f6sjmkjB965ZvgAbiWJOdk8J+HF0OmWEEM5JklcCt8zcs1DsOwA9gBmv2eJnnLPrdmMS3tF1NZSVAdWUAlXQqRf78EfcEjPnTurxajzPKff5UjRMRdCRQCwB96scjNtlsUffjIvoHhqHRK6QBgsj79pYsFO1VpdxJr0+/z+2aueWaMYnO6VxjGS5MYxgMYxgMYxgMYxgMYxgMYxgMYxgMYxgMYxgMYxgMYxgMr/AErxA8uu1GlJiZIlVlKXYJZlZH9R9Qr3C9+ARzlgzEIASQBZ7mu/75EuomIypXjzpul1jDTnSPqdUgGxkXb5Qa6LzuNgXudp3H4U5Q5PwQ6hAN2n1MEpKrYfehBHdQ1HcL9zWdzxiYid0xea7OIxeCusI9fl1ZK5ZZow1leeCaPq/axm/wBM/DbqctGeTT6cXztuZvbsvCj/AJHOv4yr3Gn8lv8Ak6nzQXhjwdBoFPlgvI/1yubdveuBSrf8KgDJ3GMuiMKJmZnMmMYwgxjGAxjGAxjGAxjGAxjGAxjGAxjGAxjGAxjGAxjGAxjGAxjGAxjGAxjGAxjGAxjGAxjGAxjGAxjGAxjGAxjGAxjGAxjGAxjGAxjGAxjGAxjGAxjGB//Z"/>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it-IT"/>
          </a:p>
        </p:txBody>
      </p:sp>
      <p:pic>
        <p:nvPicPr>
          <p:cNvPr id="29701" name="Picture 9" descr="http://m.salusmaster.com/img/foto/follicolo_pilifero.gif"/>
          <p:cNvPicPr>
            <a:picLocks noChangeAspect="1" noChangeArrowheads="1"/>
          </p:cNvPicPr>
          <p:nvPr/>
        </p:nvPicPr>
        <p:blipFill>
          <a:blip r:embed="rId2" cstate="print"/>
          <a:srcRect/>
          <a:stretch>
            <a:fillRect/>
          </a:stretch>
        </p:blipFill>
        <p:spPr bwMode="auto">
          <a:xfrm>
            <a:off x="2700338" y="3573463"/>
            <a:ext cx="3514725" cy="2657475"/>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idx="1"/>
          </p:nvPr>
        </p:nvSpPr>
        <p:spPr>
          <a:xfrm>
            <a:off x="468313" y="404813"/>
            <a:ext cx="8218487" cy="6119812"/>
          </a:xfrm>
        </p:spPr>
        <p:txBody>
          <a:bodyPr/>
          <a:lstStyle/>
          <a:p>
            <a:pPr>
              <a:buFont typeface="Wingdings" pitchFamily="2" charset="2"/>
              <a:buNone/>
            </a:pPr>
            <a:r>
              <a:rPr lang="it-IT" sz="2400" dirty="0" smtClean="0">
                <a:latin typeface="Times New Roman" pitchFamily="18" charset="0"/>
              </a:rPr>
              <a:t>Macroscopicamente il pelo è composto di due segmenti:</a:t>
            </a:r>
          </a:p>
          <a:p>
            <a:pPr>
              <a:buFont typeface="Wingdings" pitchFamily="2" charset="2"/>
              <a:buNone/>
            </a:pPr>
            <a:r>
              <a:rPr lang="it-IT" sz="2400" dirty="0" smtClean="0">
                <a:latin typeface="Times New Roman" pitchFamily="18" charset="0"/>
              </a:rPr>
              <a:t>         </a:t>
            </a:r>
          </a:p>
          <a:p>
            <a:pPr>
              <a:buFont typeface="Wingdings" pitchFamily="2" charset="2"/>
              <a:buNone/>
            </a:pPr>
            <a:r>
              <a:rPr lang="it-IT" sz="2400" dirty="0" smtClean="0">
                <a:latin typeface="Times New Roman" pitchFamily="18" charset="0"/>
              </a:rPr>
              <a:t>       uno libero, detto fusto</a:t>
            </a:r>
          </a:p>
          <a:p>
            <a:pPr>
              <a:buFont typeface="Wingdings" pitchFamily="2" charset="2"/>
              <a:buNone/>
            </a:pPr>
            <a:r>
              <a:rPr lang="it-IT" sz="2400" dirty="0" smtClean="0">
                <a:latin typeface="Times New Roman" pitchFamily="18" charset="0"/>
              </a:rPr>
              <a:t>        </a:t>
            </a:r>
          </a:p>
          <a:p>
            <a:pPr>
              <a:buFont typeface="Wingdings" pitchFamily="2" charset="2"/>
              <a:buNone/>
            </a:pPr>
            <a:r>
              <a:rPr lang="it-IT" sz="2400" dirty="0" smtClean="0">
                <a:latin typeface="Times New Roman" pitchFamily="18" charset="0"/>
              </a:rPr>
              <a:t>       uno inserito nel derma, detto radice</a:t>
            </a:r>
          </a:p>
          <a:p>
            <a:pPr>
              <a:buFont typeface="Wingdings" pitchFamily="2" charset="2"/>
              <a:buNone/>
            </a:pPr>
            <a:endParaRPr lang="it-IT" sz="2400" dirty="0" smtClean="0">
              <a:solidFill>
                <a:schemeClr val="bg2"/>
              </a:solidFill>
              <a:latin typeface="Times New Roman" pitchFamily="18" charset="0"/>
            </a:endParaRPr>
          </a:p>
          <a:p>
            <a:pPr>
              <a:buFont typeface="Wingdings" pitchFamily="2" charset="2"/>
              <a:buNone/>
            </a:pPr>
            <a:r>
              <a:rPr lang="it-IT" sz="2400" dirty="0" smtClean="0">
                <a:latin typeface="Times New Roman" pitchFamily="18" charset="0"/>
              </a:rPr>
              <a:t>Esistono diversi tipi di pelo:</a:t>
            </a:r>
          </a:p>
          <a:p>
            <a:r>
              <a:rPr lang="it-IT" sz="2400" dirty="0" smtClean="0">
                <a:latin typeface="Times New Roman" pitchFamily="18" charset="0"/>
              </a:rPr>
              <a:t>Lanugine fetale: peli corti, sottili e scarsamente pigmentati;</a:t>
            </a:r>
          </a:p>
          <a:p>
            <a:r>
              <a:rPr lang="it-IT" sz="2400" dirty="0" smtClean="0">
                <a:latin typeface="Times New Roman" pitchFamily="18" charset="0"/>
              </a:rPr>
              <a:t>Peli folletto: simili ai precedenti, si osservano nel periodo </a:t>
            </a:r>
            <a:r>
              <a:rPr lang="it-IT" sz="2400" dirty="0" err="1" smtClean="0">
                <a:latin typeface="Times New Roman" pitchFamily="18" charset="0"/>
              </a:rPr>
              <a:t>prepuberale</a:t>
            </a:r>
            <a:endParaRPr lang="it-IT" sz="2400" dirty="0" smtClean="0">
              <a:latin typeface="Times New Roman" pitchFamily="18" charset="0"/>
            </a:endParaRPr>
          </a:p>
          <a:p>
            <a:r>
              <a:rPr lang="it-IT" sz="2400" dirty="0" smtClean="0">
                <a:latin typeface="Times New Roman" pitchFamily="18" charset="0"/>
              </a:rPr>
              <a:t>Peli terminali: lunghi, spessi e pigmentati, dopo la  pubertà compaiono alle regioni ascellare e genitale e, nel maschio al tronco e alla regione della barba.</a:t>
            </a:r>
          </a:p>
          <a:p>
            <a:pPr>
              <a:buFontTx/>
              <a:buChar char="•"/>
            </a:pPr>
            <a:endParaRPr lang="it-IT" sz="2400" dirty="0" smtClean="0">
              <a:latin typeface="Times New Roman" pitchFamily="18" charset="0"/>
            </a:endParaRPr>
          </a:p>
          <a:p>
            <a:pPr>
              <a:buFont typeface="Wingdings" pitchFamily="2" charset="2"/>
              <a:buNone/>
            </a:pPr>
            <a:endParaRPr lang="it-IT" sz="2400" dirty="0" smtClean="0">
              <a:latin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idx="1"/>
          </p:nvPr>
        </p:nvSpPr>
        <p:spPr>
          <a:xfrm>
            <a:off x="395288" y="620713"/>
            <a:ext cx="8229600" cy="5894387"/>
          </a:xfrm>
        </p:spPr>
        <p:txBody>
          <a:bodyPr/>
          <a:lstStyle/>
          <a:p>
            <a:pPr>
              <a:buFont typeface="Wingdings" pitchFamily="2" charset="2"/>
              <a:buNone/>
            </a:pPr>
            <a:r>
              <a:rPr lang="it-IT" sz="2400" smtClean="0">
                <a:latin typeface="Times New Roman" pitchFamily="18" charset="0"/>
              </a:rPr>
              <a:t>Il follicolo pilifero può essere suddiviso in tre segmenti:</a:t>
            </a:r>
          </a:p>
          <a:p>
            <a:r>
              <a:rPr lang="it-IT" sz="2400" smtClean="0">
                <a:latin typeface="Times New Roman" pitchFamily="18" charset="0"/>
              </a:rPr>
              <a:t>L’infundibolo, che è un invaginazione dell’epidermide che si estende  dall’orifizio follicolare fino alo sbocco del dotto sebaceo;</a:t>
            </a:r>
          </a:p>
          <a:p>
            <a:r>
              <a:rPr lang="it-IT" sz="2400" smtClean="0">
                <a:latin typeface="Times New Roman" pitchFamily="18" charset="0"/>
              </a:rPr>
              <a:t>L’istmo, che è il segmento compreso fra il dotto sebaceo e l’attacco del muscolo erettore del pelo;</a:t>
            </a:r>
          </a:p>
          <a:p>
            <a:r>
              <a:rPr lang="it-IT" sz="2400" smtClean="0">
                <a:latin typeface="Times New Roman" pitchFamily="18" charset="0"/>
              </a:rPr>
              <a:t>Il segmento inferiore, che dal muscolo erettore del pelo si porta fino alla base del follicolo.</a:t>
            </a:r>
          </a:p>
          <a:p>
            <a:pPr>
              <a:buFont typeface="Wingdings" pitchFamily="2" charset="2"/>
              <a:buNone/>
            </a:pPr>
            <a:r>
              <a:rPr lang="it-IT" sz="2400" smtClean="0">
                <a:latin typeface="Times New Roman" pitchFamily="18" charset="0"/>
              </a:rPr>
              <a:t>L’estremità distale del segmento inferiore prende il nome di bulbo pilifero; questo è una formazione ovolare situata nel derma reticolare o nel sottocutaneo, costituita da cellule proliferanti che circondano un estroflessione riccamente vascolarizzata del derma detta papilla follicolare.</a:t>
            </a:r>
          </a:p>
          <a:p>
            <a:pPr>
              <a:buFont typeface="Wingdings" pitchFamily="2" charset="2"/>
              <a:buNone/>
            </a:pPr>
            <a:endParaRPr lang="it-IT" sz="2400" smtClean="0">
              <a:latin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a:xfrm>
            <a:off x="457200" y="188913"/>
            <a:ext cx="8507413" cy="6669087"/>
          </a:xfrm>
        </p:spPr>
        <p:txBody>
          <a:bodyPr/>
          <a:lstStyle/>
          <a:p>
            <a:pPr>
              <a:lnSpc>
                <a:spcPct val="90000"/>
              </a:lnSpc>
              <a:buFont typeface="Wingdings" pitchFamily="2" charset="2"/>
              <a:buNone/>
            </a:pPr>
            <a:r>
              <a:rPr lang="it-IT" sz="2800" smtClean="0">
                <a:latin typeface="Times New Roman" pitchFamily="18" charset="0"/>
              </a:rPr>
              <a:t>Le cellule del bulbo vanno incontro a processi di differenzazione che danno vita sia al pelo che alla sua guaina epiteliale interna.</a:t>
            </a:r>
          </a:p>
          <a:p>
            <a:pPr>
              <a:lnSpc>
                <a:spcPct val="90000"/>
              </a:lnSpc>
              <a:buFont typeface="Wingdings" pitchFamily="2" charset="2"/>
              <a:buNone/>
            </a:pPr>
            <a:r>
              <a:rPr lang="it-IT" sz="2800" smtClean="0">
                <a:latin typeface="Times New Roman" pitchFamily="18" charset="0"/>
              </a:rPr>
              <a:t>Il pelo è composto da tre strati concentrici:</a:t>
            </a:r>
          </a:p>
          <a:p>
            <a:pPr>
              <a:lnSpc>
                <a:spcPct val="90000"/>
              </a:lnSpc>
              <a:buFont typeface="Wingdings" pitchFamily="2" charset="2"/>
              <a:buNone/>
            </a:pPr>
            <a:r>
              <a:rPr lang="it-IT" sz="2800" smtClean="0">
                <a:latin typeface="Times New Roman" pitchFamily="18" charset="0"/>
              </a:rPr>
              <a:t>    la midollare        </a:t>
            </a:r>
            <a:r>
              <a:rPr lang="it-IT" sz="1600" smtClean="0">
                <a:latin typeface="Times New Roman" pitchFamily="18" charset="0"/>
              </a:rPr>
              <a:t>dall’interno</a:t>
            </a:r>
            <a:endParaRPr lang="it-IT" sz="2800" smtClean="0">
              <a:latin typeface="Times New Roman" pitchFamily="18" charset="0"/>
            </a:endParaRPr>
          </a:p>
          <a:p>
            <a:pPr>
              <a:lnSpc>
                <a:spcPct val="90000"/>
              </a:lnSpc>
              <a:buFont typeface="Wingdings" pitchFamily="2" charset="2"/>
              <a:buNone/>
            </a:pPr>
            <a:r>
              <a:rPr lang="it-IT" sz="2800" smtClean="0">
                <a:latin typeface="Times New Roman" pitchFamily="18" charset="0"/>
              </a:rPr>
              <a:t>    la corticale </a:t>
            </a:r>
          </a:p>
          <a:p>
            <a:pPr>
              <a:lnSpc>
                <a:spcPct val="90000"/>
              </a:lnSpc>
              <a:buFont typeface="Wingdings" pitchFamily="2" charset="2"/>
              <a:buNone/>
            </a:pPr>
            <a:r>
              <a:rPr lang="it-IT" sz="2800" smtClean="0">
                <a:latin typeface="Times New Roman" pitchFamily="18" charset="0"/>
              </a:rPr>
              <a:t>    la cuticola           </a:t>
            </a:r>
            <a:r>
              <a:rPr lang="it-IT" sz="1600" smtClean="0">
                <a:latin typeface="Times New Roman" pitchFamily="18" charset="0"/>
              </a:rPr>
              <a:t>all’esterno</a:t>
            </a:r>
            <a:r>
              <a:rPr lang="it-IT" sz="2800" smtClean="0">
                <a:latin typeface="Times New Roman" pitchFamily="18" charset="0"/>
              </a:rPr>
              <a:t> </a:t>
            </a:r>
          </a:p>
          <a:p>
            <a:pPr>
              <a:lnSpc>
                <a:spcPct val="90000"/>
              </a:lnSpc>
              <a:buFont typeface="Wingdings" pitchFamily="2" charset="2"/>
              <a:buNone/>
            </a:pPr>
            <a:r>
              <a:rPr lang="it-IT" sz="2800" smtClean="0">
                <a:latin typeface="Times New Roman" pitchFamily="18" charset="0"/>
              </a:rPr>
              <a:t>La guaina epiteliale interna è costituita da tre strati di cellule (cuticola, strato di Huxley, strato di Henle), che avvolgono il pelo fino all’istmo.</a:t>
            </a:r>
          </a:p>
          <a:p>
            <a:pPr>
              <a:lnSpc>
                <a:spcPct val="90000"/>
              </a:lnSpc>
              <a:buFont typeface="Wingdings" pitchFamily="2" charset="2"/>
              <a:buNone/>
            </a:pPr>
            <a:r>
              <a:rPr lang="it-IT" sz="2800" smtClean="0">
                <a:latin typeface="Times New Roman" pitchFamily="18" charset="0"/>
              </a:rPr>
              <a:t>La guaina epiteliale esterna circonda quella interna e si estende dalla base del bulbo fino alla base dell’infudibolo. </a:t>
            </a:r>
          </a:p>
          <a:p>
            <a:pPr>
              <a:lnSpc>
                <a:spcPct val="90000"/>
              </a:lnSpc>
              <a:buFont typeface="Wingdings" pitchFamily="2" charset="2"/>
              <a:buNone/>
            </a:pPr>
            <a:r>
              <a:rPr lang="it-IT" sz="2800" smtClean="0">
                <a:latin typeface="Times New Roman" pitchFamily="18" charset="0"/>
              </a:rPr>
              <a:t>Melanociti si trovano nel bulbo, essi determinano il colore del pelo trasferendo melanina alle cellule del bulbo. </a:t>
            </a:r>
          </a:p>
        </p:txBody>
      </p:sp>
      <p:sp>
        <p:nvSpPr>
          <p:cNvPr id="32771" name="AutoShape 4"/>
          <p:cNvSpPr>
            <a:spLocks noChangeArrowheads="1"/>
          </p:cNvSpPr>
          <p:nvPr/>
        </p:nvSpPr>
        <p:spPr bwMode="auto">
          <a:xfrm>
            <a:off x="3708400" y="2276475"/>
            <a:ext cx="144463" cy="720725"/>
          </a:xfrm>
          <a:prstGeom prst="downArrow">
            <a:avLst>
              <a:gd name="adj1" fmla="val 50000"/>
              <a:gd name="adj2" fmla="val 124725"/>
            </a:avLst>
          </a:prstGeom>
          <a:solidFill>
            <a:schemeClr val="tx1"/>
          </a:solidFill>
          <a:ln w="9525">
            <a:solidFill>
              <a:schemeClr val="tx1"/>
            </a:solidFill>
            <a:miter lim="800000"/>
            <a:headEnd/>
            <a:tailEnd/>
          </a:ln>
        </p:spPr>
        <p:txBody>
          <a:bodyPr wrap="none" anchor="ctr"/>
          <a:lstStyle/>
          <a:p>
            <a:endParaRPr lang="it-IT"/>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idx="1"/>
          </p:nvPr>
        </p:nvSpPr>
        <p:spPr>
          <a:xfrm>
            <a:off x="457200" y="260350"/>
            <a:ext cx="8229600" cy="5865813"/>
          </a:xfrm>
        </p:spPr>
        <p:txBody>
          <a:bodyPr>
            <a:normAutofit/>
          </a:bodyPr>
          <a:lstStyle/>
          <a:p>
            <a:pPr marL="609600" indent="-609600" fontAlgn="auto">
              <a:spcAft>
                <a:spcPts val="0"/>
              </a:spcAft>
              <a:buFont typeface="Wingdings" pitchFamily="2" charset="2"/>
              <a:buNone/>
              <a:defRPr/>
            </a:pPr>
            <a:r>
              <a:rPr lang="it-IT" sz="2400" dirty="0">
                <a:latin typeface="Times New Roman" pitchFamily="18" charset="0"/>
              </a:rPr>
              <a:t>Il follicolo pilifero è una struttura dinamica, che attraversa diverse fasi:</a:t>
            </a:r>
          </a:p>
          <a:p>
            <a:pPr marL="609600" indent="-609600" fontAlgn="auto">
              <a:spcAft>
                <a:spcPts val="0"/>
              </a:spcAft>
              <a:buFont typeface="Wingdings 2"/>
              <a:buChar char=""/>
              <a:defRPr/>
            </a:pPr>
            <a:r>
              <a:rPr lang="it-IT" sz="2400" dirty="0">
                <a:latin typeface="Times New Roman" pitchFamily="18" charset="0"/>
              </a:rPr>
              <a:t>Fase di crescita (</a:t>
            </a:r>
            <a:r>
              <a:rPr lang="it-IT" sz="2400" dirty="0" err="1">
                <a:effectLst>
                  <a:outerShdw blurRad="38100" dist="38100" dir="2700000" algn="tl">
                    <a:srgbClr val="FFFFFF"/>
                  </a:outerShdw>
                </a:effectLst>
                <a:latin typeface="Times New Roman" pitchFamily="18" charset="0"/>
              </a:rPr>
              <a:t>anagen</a:t>
            </a:r>
            <a:r>
              <a:rPr lang="it-IT" sz="2400" dirty="0">
                <a:latin typeface="Times New Roman" pitchFamily="18" charset="0"/>
              </a:rPr>
              <a:t>)</a:t>
            </a:r>
          </a:p>
          <a:p>
            <a:pPr marL="609600" indent="-609600" fontAlgn="auto">
              <a:spcAft>
                <a:spcPts val="0"/>
              </a:spcAft>
              <a:buFont typeface="Wingdings 2"/>
              <a:buChar char=""/>
              <a:defRPr/>
            </a:pPr>
            <a:r>
              <a:rPr lang="it-IT" sz="2400" dirty="0">
                <a:latin typeface="Times New Roman" pitchFamily="18" charset="0"/>
              </a:rPr>
              <a:t>Fase di involuzione (</a:t>
            </a:r>
            <a:r>
              <a:rPr lang="it-IT" sz="2400" dirty="0" err="1">
                <a:latin typeface="Times New Roman" pitchFamily="18" charset="0"/>
              </a:rPr>
              <a:t>catagen</a:t>
            </a:r>
            <a:r>
              <a:rPr lang="it-IT" sz="2400" dirty="0">
                <a:latin typeface="Times New Roman" pitchFamily="18" charset="0"/>
              </a:rPr>
              <a:t>)</a:t>
            </a:r>
          </a:p>
          <a:p>
            <a:pPr marL="609600" indent="-609600" fontAlgn="auto">
              <a:spcAft>
                <a:spcPts val="0"/>
              </a:spcAft>
              <a:buFont typeface="Wingdings 2"/>
              <a:buChar char=""/>
              <a:defRPr/>
            </a:pPr>
            <a:r>
              <a:rPr lang="it-IT" sz="2400" dirty="0">
                <a:latin typeface="Times New Roman" pitchFamily="18" charset="0"/>
              </a:rPr>
              <a:t>Fase di riposo (</a:t>
            </a:r>
            <a:r>
              <a:rPr lang="it-IT" sz="2400" dirty="0" err="1">
                <a:latin typeface="Times New Roman" pitchFamily="18" charset="0"/>
              </a:rPr>
              <a:t>telogen</a:t>
            </a:r>
            <a:r>
              <a:rPr lang="it-IT" sz="2400" dirty="0">
                <a:latin typeface="Times New Roman" pitchFamily="18" charset="0"/>
              </a:rPr>
              <a:t>)</a:t>
            </a:r>
          </a:p>
          <a:p>
            <a:pPr marL="609600" indent="-609600" fontAlgn="auto">
              <a:spcAft>
                <a:spcPts val="0"/>
              </a:spcAft>
              <a:buFont typeface="Wingdings" pitchFamily="2" charset="2"/>
              <a:buNone/>
              <a:defRPr/>
            </a:pPr>
            <a:endParaRPr lang="it-IT" sz="2000" dirty="0">
              <a:latin typeface="Times New Roman" pitchFamily="18" charset="0"/>
            </a:endParaRPr>
          </a:p>
          <a:p>
            <a:pPr marL="609600" indent="-609600" fontAlgn="auto">
              <a:spcAft>
                <a:spcPts val="0"/>
              </a:spcAft>
              <a:buFont typeface="Wingdings" pitchFamily="2" charset="2"/>
              <a:buAutoNum type="arabicPeriod"/>
              <a:defRPr/>
            </a:pPr>
            <a:r>
              <a:rPr lang="it-IT" sz="2000" dirty="0">
                <a:latin typeface="Times New Roman" pitchFamily="18" charset="0"/>
              </a:rPr>
              <a:t>La fase </a:t>
            </a:r>
            <a:r>
              <a:rPr lang="it-IT" sz="2000" dirty="0" err="1">
                <a:latin typeface="Times New Roman" pitchFamily="18" charset="0"/>
              </a:rPr>
              <a:t>catagen</a:t>
            </a:r>
            <a:r>
              <a:rPr lang="it-IT" sz="2000" dirty="0">
                <a:latin typeface="Times New Roman" pitchFamily="18" charset="0"/>
              </a:rPr>
              <a:t> inizia con il blocco della proliferazione e scomparsa delle cellule del matrice (o bulbo). Alla fine di questa fase il follicolo è costituito da un pelo cheratinizzato avvolto dall’</a:t>
            </a:r>
            <a:r>
              <a:rPr lang="it-IT" sz="2000" dirty="0" err="1">
                <a:latin typeface="Times New Roman" pitchFamily="18" charset="0"/>
              </a:rPr>
              <a:t>infudibolo</a:t>
            </a:r>
            <a:r>
              <a:rPr lang="it-IT" sz="2000" dirty="0">
                <a:latin typeface="Times New Roman" pitchFamily="18" charset="0"/>
              </a:rPr>
              <a:t> e dal residuo della guaina epiteliale esterna.</a:t>
            </a:r>
          </a:p>
          <a:p>
            <a:pPr marL="609600" indent="-609600" fontAlgn="auto">
              <a:spcAft>
                <a:spcPts val="0"/>
              </a:spcAft>
              <a:buFont typeface="Wingdings" pitchFamily="2" charset="2"/>
              <a:buAutoNum type="arabicPeriod"/>
              <a:defRPr/>
            </a:pPr>
            <a:r>
              <a:rPr lang="it-IT" sz="2000" dirty="0">
                <a:latin typeface="Times New Roman" pitchFamily="18" charset="0"/>
              </a:rPr>
              <a:t>Da quest’ultima nella fase </a:t>
            </a:r>
            <a:r>
              <a:rPr lang="it-IT" sz="2000" dirty="0" err="1">
                <a:latin typeface="Times New Roman" pitchFamily="18" charset="0"/>
              </a:rPr>
              <a:t>telogen</a:t>
            </a:r>
            <a:r>
              <a:rPr lang="it-IT" sz="2000" dirty="0">
                <a:latin typeface="Times New Roman" pitchFamily="18" charset="0"/>
              </a:rPr>
              <a:t> si forma una struttura simile al bulbo.</a:t>
            </a:r>
          </a:p>
          <a:p>
            <a:pPr marL="609600" indent="-609600" fontAlgn="auto">
              <a:spcAft>
                <a:spcPts val="0"/>
              </a:spcAft>
              <a:buFont typeface="Wingdings" pitchFamily="2" charset="2"/>
              <a:buAutoNum type="arabicPeriod"/>
              <a:defRPr/>
            </a:pPr>
            <a:r>
              <a:rPr lang="it-IT" sz="2000" dirty="0">
                <a:latin typeface="Times New Roman" pitchFamily="18" charset="0"/>
              </a:rPr>
              <a:t>Quando inizia l’</a:t>
            </a:r>
            <a:r>
              <a:rPr lang="it-IT" sz="2000" dirty="0" err="1">
                <a:latin typeface="Times New Roman" pitchFamily="18" charset="0"/>
              </a:rPr>
              <a:t>anagen</a:t>
            </a:r>
            <a:r>
              <a:rPr lang="it-IT" sz="2000" dirty="0">
                <a:latin typeface="Times New Roman" pitchFamily="18" charset="0"/>
              </a:rPr>
              <a:t>, si ha l’origine di un nuovo follicolo pilifero. Il nuovo pelo, crescendo verso la superficie, spinge all’esterno il vecchio pelo, che viene in tal modo eliminato.</a:t>
            </a:r>
          </a:p>
          <a:p>
            <a:pPr marL="609600" indent="-609600" fontAlgn="auto">
              <a:spcAft>
                <a:spcPts val="0"/>
              </a:spcAft>
              <a:buFont typeface="Wingdings" pitchFamily="2" charset="2"/>
              <a:buNone/>
              <a:defRPr/>
            </a:pPr>
            <a:r>
              <a:rPr lang="it-IT" sz="2000" dirty="0">
                <a:latin typeface="Times New Roman" pitchFamily="18" charset="0"/>
              </a:rPr>
              <a:t>La durata </a:t>
            </a:r>
            <a:r>
              <a:rPr lang="it-IT" sz="2000" dirty="0" smtClean="0">
                <a:latin typeface="Times New Roman" pitchFamily="18" charset="0"/>
              </a:rPr>
              <a:t>dell’</a:t>
            </a:r>
            <a:r>
              <a:rPr lang="it-IT" sz="2000" dirty="0" err="1" smtClean="0">
                <a:latin typeface="Times New Roman" pitchFamily="18" charset="0"/>
              </a:rPr>
              <a:t>anagen</a:t>
            </a:r>
            <a:r>
              <a:rPr lang="it-IT" sz="2000" dirty="0" smtClean="0">
                <a:latin typeface="Times New Roman" pitchFamily="18" charset="0"/>
              </a:rPr>
              <a:t>  è </a:t>
            </a:r>
            <a:r>
              <a:rPr lang="it-IT" sz="2000" dirty="0">
                <a:latin typeface="Times New Roman" pitchFamily="18" charset="0"/>
              </a:rPr>
              <a:t>variabile nelle diverse aree corporee, variando da 3-10 anni nel </a:t>
            </a:r>
            <a:r>
              <a:rPr lang="it-IT" sz="2000" dirty="0" err="1">
                <a:latin typeface="Times New Roman" pitchFamily="18" charset="0"/>
              </a:rPr>
              <a:t>capillizio</a:t>
            </a:r>
            <a:r>
              <a:rPr lang="it-IT" sz="2000" dirty="0">
                <a:latin typeface="Times New Roman" pitchFamily="18" charset="0"/>
              </a:rPr>
              <a:t> a 6 mesi a livello del tronco.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467544" y="1556792"/>
            <a:ext cx="8229600" cy="4525963"/>
          </a:xfrm>
        </p:spPr>
        <p:txBody>
          <a:bodyPr/>
          <a:lstStyle/>
          <a:p>
            <a:pPr>
              <a:buFont typeface="Wingdings" pitchFamily="2" charset="2"/>
              <a:buNone/>
            </a:pPr>
            <a:r>
              <a:rPr lang="it-IT" sz="2400" dirty="0" smtClean="0">
                <a:latin typeface="Times New Roman" pitchFamily="18" charset="0"/>
              </a:rPr>
              <a:t>                              </a:t>
            </a:r>
            <a:r>
              <a:rPr lang="it-IT" dirty="0" smtClean="0">
                <a:latin typeface="Times New Roman" pitchFamily="18" charset="0"/>
              </a:rPr>
              <a:t>Muscolo erettore del pelo</a:t>
            </a:r>
          </a:p>
          <a:p>
            <a:pPr>
              <a:buFont typeface="Wingdings" pitchFamily="2" charset="2"/>
              <a:buNone/>
            </a:pPr>
            <a:endParaRPr lang="it-IT" dirty="0" smtClean="0">
              <a:latin typeface="Times New Roman" pitchFamily="18" charset="0"/>
            </a:endParaRPr>
          </a:p>
          <a:p>
            <a:pPr>
              <a:buFont typeface="Wingdings" pitchFamily="2" charset="2"/>
              <a:buNone/>
            </a:pPr>
            <a:r>
              <a:rPr lang="it-IT" sz="2400" dirty="0" smtClean="0">
                <a:latin typeface="Times New Roman" pitchFamily="18" charset="0"/>
              </a:rPr>
              <a:t>Si attacca alla guaina epiteliale esterna in corrispondenza dell’istmo e si porta obliquamente verso il derma superficiale.</a:t>
            </a:r>
          </a:p>
          <a:p>
            <a:pPr>
              <a:buFont typeface="Wingdings" pitchFamily="2" charset="2"/>
              <a:buNone/>
            </a:pPr>
            <a:endParaRPr lang="it-IT" sz="2400" dirty="0" smtClean="0">
              <a:latin typeface="Times New Roman" pitchFamily="18" charset="0"/>
            </a:endParaRPr>
          </a:p>
          <a:p>
            <a:pPr>
              <a:buFont typeface="Wingdings" pitchFamily="2" charset="2"/>
              <a:buNone/>
            </a:pPr>
            <a:r>
              <a:rPr lang="it-IT" sz="2400" dirty="0" smtClean="0">
                <a:latin typeface="Times New Roman" pitchFamily="18" charset="0"/>
              </a:rPr>
              <a:t>La sua contrazione verticalizza il pelo (fenomeno dell’orripilazione o pelle d’oca) e schiaccia la ghiandola sebacea favorendone lo svuotamento.</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idx="1"/>
          </p:nvPr>
        </p:nvSpPr>
        <p:spPr>
          <a:xfrm>
            <a:off x="457200" y="260350"/>
            <a:ext cx="8229600" cy="5865813"/>
          </a:xfrm>
        </p:spPr>
        <p:txBody>
          <a:bodyPr/>
          <a:lstStyle/>
          <a:p>
            <a:pPr>
              <a:buFont typeface="Wingdings" pitchFamily="2" charset="2"/>
              <a:buNone/>
            </a:pPr>
            <a:r>
              <a:rPr lang="it-IT" sz="2400" dirty="0" smtClean="0">
                <a:solidFill>
                  <a:schemeClr val="bg1"/>
                </a:solidFill>
                <a:latin typeface="Times New Roman" pitchFamily="18" charset="0"/>
              </a:rPr>
              <a:t>                                 </a:t>
            </a:r>
            <a:r>
              <a:rPr lang="it-IT" b="1" dirty="0" smtClean="0">
                <a:latin typeface="Times New Roman" pitchFamily="18" charset="0"/>
              </a:rPr>
              <a:t>Ghiandola sebacea</a:t>
            </a:r>
            <a:r>
              <a:rPr lang="it-IT" sz="2400" b="1" dirty="0" smtClean="0">
                <a:latin typeface="Times New Roman" pitchFamily="18" charset="0"/>
              </a:rPr>
              <a:t> </a:t>
            </a:r>
          </a:p>
          <a:p>
            <a:pPr>
              <a:buFont typeface="Wingdings" pitchFamily="2" charset="2"/>
              <a:buNone/>
            </a:pPr>
            <a:endParaRPr lang="it-IT" sz="2400" dirty="0" smtClean="0">
              <a:latin typeface="Times New Roman" pitchFamily="18" charset="0"/>
            </a:endParaRPr>
          </a:p>
          <a:p>
            <a:pPr>
              <a:buFont typeface="Wingdings" pitchFamily="2" charset="2"/>
              <a:buNone/>
            </a:pPr>
            <a:r>
              <a:rPr lang="it-IT" sz="2400" dirty="0" smtClean="0">
                <a:latin typeface="Times New Roman" pitchFamily="18" charset="0"/>
              </a:rPr>
              <a:t>Sono ghiandole specializzate nella sintesi di lipidi; il dotto escretore si apre nel canale follicolare , tra </a:t>
            </a:r>
            <a:r>
              <a:rPr lang="it-IT" sz="2400" dirty="0" err="1" smtClean="0">
                <a:latin typeface="Times New Roman" pitchFamily="18" charset="0"/>
              </a:rPr>
              <a:t>infundibolo</a:t>
            </a:r>
            <a:r>
              <a:rPr lang="it-IT" sz="2400" dirty="0" smtClean="0">
                <a:latin typeface="Times New Roman" pitchFamily="18" charset="0"/>
              </a:rPr>
              <a:t> e istmo.</a:t>
            </a:r>
          </a:p>
          <a:p>
            <a:pPr>
              <a:buFont typeface="Wingdings" pitchFamily="2" charset="2"/>
              <a:buNone/>
            </a:pPr>
            <a:r>
              <a:rPr lang="it-IT" sz="2400" dirty="0" smtClean="0">
                <a:latin typeface="Times New Roman" pitchFamily="18" charset="0"/>
              </a:rPr>
              <a:t>Esse sono distribuite su tutta la superficie corporea con l’eccezione delle regioni </a:t>
            </a:r>
            <a:r>
              <a:rPr lang="it-IT" sz="2400" dirty="0" err="1" smtClean="0">
                <a:latin typeface="Times New Roman" pitchFamily="18" charset="0"/>
              </a:rPr>
              <a:t>palmoplantari</a:t>
            </a:r>
            <a:r>
              <a:rPr lang="it-IT" sz="2400" dirty="0" smtClean="0">
                <a:latin typeface="Times New Roman" pitchFamily="18" charset="0"/>
              </a:rPr>
              <a:t>, prive di follicoli piliferi.</a:t>
            </a:r>
          </a:p>
          <a:p>
            <a:pPr>
              <a:buFont typeface="Wingdings" pitchFamily="2" charset="2"/>
              <a:buNone/>
            </a:pPr>
            <a:r>
              <a:rPr lang="it-IT" sz="2400" dirty="0" smtClean="0">
                <a:latin typeface="Times New Roman" pitchFamily="18" charset="0"/>
              </a:rPr>
              <a:t>Lo sviluppo e l’attivazione delle ghiandole sebacee è controllato dagli androgeni.</a:t>
            </a:r>
          </a:p>
          <a:p>
            <a:pPr>
              <a:buFont typeface="Wingdings" pitchFamily="2" charset="2"/>
              <a:buNone/>
            </a:pPr>
            <a:r>
              <a:rPr lang="it-IT" sz="2400" dirty="0" smtClean="0">
                <a:latin typeface="Times New Roman" pitchFamily="18" charset="0"/>
              </a:rPr>
              <a:t>Nel neonato le ghiandole sebacee sono ben sviluppate per opera dell’azione degli androgeni materni. Nel periodo </a:t>
            </a:r>
            <a:r>
              <a:rPr lang="it-IT" sz="2400" dirty="0" err="1" smtClean="0">
                <a:latin typeface="Times New Roman" pitchFamily="18" charset="0"/>
              </a:rPr>
              <a:t>prepuberale</a:t>
            </a:r>
            <a:r>
              <a:rPr lang="it-IT" sz="2400" dirty="0" smtClean="0">
                <a:latin typeface="Times New Roman" pitchFamily="18" charset="0"/>
              </a:rPr>
              <a:t> si assiste ad una involuzione, con una nuova ripresa dell’attività dopo la pubertà, in concomitanza con l’incremento della produzione degli androgeni genitali.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457200" y="333375"/>
            <a:ext cx="8229600" cy="5792788"/>
          </a:xfrm>
        </p:spPr>
        <p:txBody>
          <a:bodyPr/>
          <a:lstStyle/>
          <a:p>
            <a:pPr>
              <a:buFont typeface="Wingdings" pitchFamily="2" charset="2"/>
              <a:buNone/>
            </a:pPr>
            <a:r>
              <a:rPr lang="it-IT" sz="2400" dirty="0" smtClean="0">
                <a:latin typeface="Times New Roman" pitchFamily="18" charset="0"/>
              </a:rPr>
              <a:t>                        </a:t>
            </a:r>
            <a:r>
              <a:rPr lang="it-IT" dirty="0" smtClean="0">
                <a:latin typeface="Times New Roman" pitchFamily="18" charset="0"/>
              </a:rPr>
              <a:t>Ghiandola sudoripara apocrina</a:t>
            </a:r>
          </a:p>
          <a:p>
            <a:pPr>
              <a:buFont typeface="Wingdings" pitchFamily="2" charset="2"/>
              <a:buNone/>
            </a:pPr>
            <a:endParaRPr lang="it-IT" sz="2400" dirty="0" smtClean="0">
              <a:latin typeface="Times New Roman" pitchFamily="18" charset="0"/>
            </a:endParaRPr>
          </a:p>
          <a:p>
            <a:pPr>
              <a:buFont typeface="Wingdings" pitchFamily="2" charset="2"/>
              <a:buNone/>
            </a:pPr>
            <a:r>
              <a:rPr lang="it-IT" sz="2400" dirty="0" smtClean="0">
                <a:latin typeface="Times New Roman" pitchFamily="18" charset="0"/>
              </a:rPr>
              <a:t>Sono ghiandole che fanno parte dell’unità pilo-sebacea nella regione ascellare, </a:t>
            </a:r>
            <a:r>
              <a:rPr lang="it-IT" sz="2400" dirty="0" err="1" smtClean="0">
                <a:latin typeface="Times New Roman" pitchFamily="18" charset="0"/>
              </a:rPr>
              <a:t>areolare</a:t>
            </a:r>
            <a:r>
              <a:rPr lang="it-IT" sz="2400" dirty="0" smtClean="0">
                <a:latin typeface="Times New Roman" pitchFamily="18" charset="0"/>
              </a:rPr>
              <a:t>, genitale, </a:t>
            </a:r>
            <a:r>
              <a:rPr lang="it-IT" sz="2400" dirty="0" err="1" smtClean="0">
                <a:latin typeface="Times New Roman" pitchFamily="18" charset="0"/>
              </a:rPr>
              <a:t>periombelicale</a:t>
            </a:r>
            <a:r>
              <a:rPr lang="it-IT" sz="2400" dirty="0" smtClean="0">
                <a:latin typeface="Times New Roman" pitchFamily="18" charset="0"/>
              </a:rPr>
              <a:t>, palpebrale e nel canale uditivo esterno.</a:t>
            </a:r>
          </a:p>
          <a:p>
            <a:pPr>
              <a:buFont typeface="Wingdings" pitchFamily="2" charset="2"/>
              <a:buNone/>
            </a:pPr>
            <a:r>
              <a:rPr lang="it-IT" sz="2400" dirty="0" smtClean="0">
                <a:latin typeface="Times New Roman" pitchFamily="18" charset="0"/>
              </a:rPr>
              <a:t>Le ghiandole sudoripare rimangono piccole e non funzionali fino alla pubertà. </a:t>
            </a:r>
          </a:p>
          <a:p>
            <a:pPr>
              <a:buFont typeface="Wingdings" pitchFamily="2" charset="2"/>
              <a:buNone/>
            </a:pPr>
            <a:r>
              <a:rPr lang="it-IT" sz="2400" dirty="0" smtClean="0">
                <a:latin typeface="Times New Roman" pitchFamily="18" charset="0"/>
              </a:rPr>
              <a:t>Sono localizzate nel derma profondo o nel sottocutaneo e il loro dotto escretore si apre nell’</a:t>
            </a:r>
            <a:r>
              <a:rPr lang="it-IT" sz="2400" dirty="0" err="1" smtClean="0">
                <a:latin typeface="Times New Roman" pitchFamily="18" charset="0"/>
              </a:rPr>
              <a:t>infundibolo</a:t>
            </a:r>
            <a:r>
              <a:rPr lang="it-IT" sz="2400" dirty="0" smtClean="0">
                <a:latin typeface="Times New Roman" pitchFamily="18" charset="0"/>
              </a:rPr>
              <a:t> sopra lo sbocco del dotto sebaceo.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404813"/>
            <a:ext cx="8229600" cy="5721350"/>
          </a:xfrm>
        </p:spPr>
        <p:txBody>
          <a:bodyPr/>
          <a:lstStyle/>
          <a:p>
            <a:pPr>
              <a:lnSpc>
                <a:spcPct val="90000"/>
              </a:lnSpc>
              <a:buFont typeface="Wingdings" pitchFamily="2" charset="2"/>
              <a:buNone/>
            </a:pPr>
            <a:r>
              <a:rPr lang="it-IT" sz="2400" dirty="0" smtClean="0">
                <a:latin typeface="Times New Roman" pitchFamily="18" charset="0"/>
              </a:rPr>
              <a:t>                        </a:t>
            </a:r>
            <a:r>
              <a:rPr lang="it-IT" dirty="0" smtClean="0">
                <a:latin typeface="Times New Roman" pitchFamily="18" charset="0"/>
              </a:rPr>
              <a:t>Ghiandola sudoripara </a:t>
            </a:r>
            <a:r>
              <a:rPr lang="it-IT" dirty="0" err="1" smtClean="0">
                <a:latin typeface="Times New Roman" pitchFamily="18" charset="0"/>
              </a:rPr>
              <a:t>eccrina</a:t>
            </a:r>
            <a:endParaRPr lang="it-IT" dirty="0" smtClean="0">
              <a:latin typeface="Times New Roman" pitchFamily="18" charset="0"/>
            </a:endParaRPr>
          </a:p>
          <a:p>
            <a:pPr>
              <a:lnSpc>
                <a:spcPct val="90000"/>
              </a:lnSpc>
              <a:buFont typeface="Wingdings" pitchFamily="2" charset="2"/>
              <a:buNone/>
            </a:pPr>
            <a:endParaRPr lang="it-IT" dirty="0" smtClean="0">
              <a:solidFill>
                <a:srgbClr val="FF0000"/>
              </a:solidFill>
              <a:latin typeface="Times New Roman" pitchFamily="18" charset="0"/>
            </a:endParaRPr>
          </a:p>
          <a:p>
            <a:pPr>
              <a:lnSpc>
                <a:spcPct val="90000"/>
              </a:lnSpc>
              <a:buFont typeface="Wingdings" pitchFamily="2" charset="2"/>
              <a:buNone/>
            </a:pPr>
            <a:r>
              <a:rPr lang="it-IT" sz="2400" dirty="0" smtClean="0">
                <a:latin typeface="Times New Roman" pitchFamily="18" charset="0"/>
              </a:rPr>
              <a:t>Sono distribuite su tutta la superficie cutanea; sono più numerose nelle regioni </a:t>
            </a:r>
            <a:r>
              <a:rPr lang="it-IT" sz="2400" dirty="0" err="1" smtClean="0">
                <a:latin typeface="Times New Roman" pitchFamily="18" charset="0"/>
              </a:rPr>
              <a:t>palmoplantari</a:t>
            </a:r>
            <a:r>
              <a:rPr lang="it-IT" sz="2400" dirty="0" smtClean="0">
                <a:latin typeface="Times New Roman" pitchFamily="18" charset="0"/>
              </a:rPr>
              <a:t>, sulla fronte e alle ascelle.</a:t>
            </a:r>
          </a:p>
          <a:p>
            <a:pPr>
              <a:lnSpc>
                <a:spcPct val="90000"/>
              </a:lnSpc>
              <a:buFont typeface="Wingdings" pitchFamily="2" charset="2"/>
              <a:buNone/>
            </a:pPr>
            <a:r>
              <a:rPr lang="it-IT" sz="2400" dirty="0" smtClean="0">
                <a:latin typeface="Times New Roman" pitchFamily="18" charset="0"/>
              </a:rPr>
              <a:t>Ha una forma a gomitolo ed è situata nel derma profondo o nel sottocutaneo; ha una dotto escretore che sbocca sulla superficie cutanea (poro sudoriparo).</a:t>
            </a:r>
          </a:p>
          <a:p>
            <a:pPr>
              <a:lnSpc>
                <a:spcPct val="90000"/>
              </a:lnSpc>
              <a:buFont typeface="Wingdings" pitchFamily="2" charset="2"/>
              <a:buNone/>
            </a:pPr>
            <a:r>
              <a:rPr lang="it-IT" sz="2400" dirty="0" smtClean="0">
                <a:latin typeface="Times New Roman" pitchFamily="18" charset="0"/>
              </a:rPr>
              <a:t>La ghiandola presenta due strati:</a:t>
            </a:r>
          </a:p>
          <a:p>
            <a:pPr>
              <a:lnSpc>
                <a:spcPct val="90000"/>
              </a:lnSpc>
            </a:pPr>
            <a:r>
              <a:rPr lang="it-IT" sz="2400" dirty="0" smtClean="0">
                <a:latin typeface="Times New Roman" pitchFamily="18" charset="0"/>
              </a:rPr>
              <a:t>Esterno o </a:t>
            </a:r>
            <a:r>
              <a:rPr lang="it-IT" sz="2400" dirty="0" err="1" smtClean="0">
                <a:latin typeface="Times New Roman" pitchFamily="18" charset="0"/>
              </a:rPr>
              <a:t>mioepiteliale</a:t>
            </a:r>
            <a:r>
              <a:rPr lang="it-IT" sz="2400" dirty="0" smtClean="0">
                <a:latin typeface="Times New Roman" pitchFamily="18" charset="0"/>
              </a:rPr>
              <a:t>, con funzione di contrazione </a:t>
            </a:r>
          </a:p>
          <a:p>
            <a:pPr>
              <a:lnSpc>
                <a:spcPct val="90000"/>
              </a:lnSpc>
            </a:pPr>
            <a:r>
              <a:rPr lang="it-IT" sz="2400" dirty="0" smtClean="0">
                <a:latin typeface="Times New Roman" pitchFamily="18" charset="0"/>
              </a:rPr>
              <a:t>Interno o epitelio secernete, con funzione secretiva</a:t>
            </a:r>
          </a:p>
          <a:p>
            <a:pPr>
              <a:lnSpc>
                <a:spcPct val="90000"/>
              </a:lnSpc>
              <a:buFont typeface="Wingdings" pitchFamily="2" charset="2"/>
              <a:buNone/>
            </a:pPr>
            <a:r>
              <a:rPr lang="it-IT" sz="2400" dirty="0" smtClean="0">
                <a:latin typeface="Times New Roman" pitchFamily="18" charset="0"/>
              </a:rPr>
              <a:t>La ghiandola </a:t>
            </a:r>
            <a:r>
              <a:rPr lang="it-IT" sz="2400" dirty="0" err="1" smtClean="0">
                <a:latin typeface="Times New Roman" pitchFamily="18" charset="0"/>
              </a:rPr>
              <a:t>eccrina</a:t>
            </a:r>
            <a:r>
              <a:rPr lang="it-IT" sz="2400" dirty="0" smtClean="0">
                <a:latin typeface="Times New Roman" pitchFamily="18" charset="0"/>
              </a:rPr>
              <a:t> produce un liquido ad altissima concentrazione acquosa, il sudore, che evaporando sulla superficie cutanea contribuisce al mantenimento di una temperatura corporea costante.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CAPELLI</a:t>
            </a:r>
            <a:endParaRPr lang="it-IT" dirty="0"/>
          </a:p>
        </p:txBody>
      </p:sp>
      <p:sp>
        <p:nvSpPr>
          <p:cNvPr id="3" name="Segnaposto contenuto 2"/>
          <p:cNvSpPr>
            <a:spLocks noGrp="1"/>
          </p:cNvSpPr>
          <p:nvPr>
            <p:ph idx="1"/>
          </p:nvPr>
        </p:nvSpPr>
        <p:spPr/>
        <p:txBody>
          <a:bodyPr/>
          <a:lstStyle/>
          <a:p>
            <a:r>
              <a:rPr lang="it-IT" dirty="0" smtClean="0"/>
              <a:t>Il nostro corpo è ricoperto quasi interamente da peli più o meno evidenti. (capelli, ciglia, sopracciglia). Gli altri peli sono corti sottili e chiari e corrispondono alla peluria presente in quelle aree del corpo che a prima vista appaiono glabre.</a:t>
            </a:r>
            <a:endParaRPr lang="it-IT"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3"/>
          <p:cNvSpPr>
            <a:spLocks noGrp="1" noChangeArrowheads="1"/>
          </p:cNvSpPr>
          <p:nvPr>
            <p:ph idx="1"/>
          </p:nvPr>
        </p:nvSpPr>
        <p:spPr>
          <a:xfrm>
            <a:off x="468313" y="333375"/>
            <a:ext cx="8229600" cy="719138"/>
          </a:xfrm>
        </p:spPr>
        <p:txBody>
          <a:bodyPr/>
          <a:lstStyle/>
          <a:p>
            <a:pPr>
              <a:buFont typeface="Wingdings" pitchFamily="2" charset="2"/>
              <a:buNone/>
            </a:pPr>
            <a:r>
              <a:rPr lang="it-IT" smtClean="0"/>
              <a:t>Ghiandola sudoripara eccrina</a:t>
            </a:r>
          </a:p>
        </p:txBody>
      </p:sp>
      <p:pic>
        <p:nvPicPr>
          <p:cNvPr id="38915" name="Picture 4" descr="Gh"/>
          <p:cNvPicPr>
            <a:picLocks noChangeAspect="1" noChangeArrowheads="1"/>
          </p:cNvPicPr>
          <p:nvPr/>
        </p:nvPicPr>
        <p:blipFill>
          <a:blip r:embed="rId2" cstate="print"/>
          <a:srcRect/>
          <a:stretch>
            <a:fillRect/>
          </a:stretch>
        </p:blipFill>
        <p:spPr bwMode="auto">
          <a:xfrm>
            <a:off x="3094038" y="1241425"/>
            <a:ext cx="6049962" cy="5616575"/>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melanina</a:t>
            </a:r>
            <a:endParaRPr lang="it-IT" dirty="0"/>
          </a:p>
        </p:txBody>
      </p:sp>
      <p:sp>
        <p:nvSpPr>
          <p:cNvPr id="3" name="Segnaposto contenuto 2"/>
          <p:cNvSpPr>
            <a:spLocks noGrp="1"/>
          </p:cNvSpPr>
          <p:nvPr>
            <p:ph idx="1"/>
          </p:nvPr>
        </p:nvSpPr>
        <p:spPr/>
        <p:txBody>
          <a:bodyPr/>
          <a:lstStyle/>
          <a:p>
            <a:r>
              <a:rPr lang="it-IT" dirty="0" smtClean="0"/>
              <a:t>Se osserviamo al microscopio un capello in sezione troveremo due tipi di pigmenti: uno molto scuro e presente in granuli detto </a:t>
            </a:r>
            <a:r>
              <a:rPr lang="it-IT" dirty="0" err="1" smtClean="0"/>
              <a:t>eumelanina</a:t>
            </a:r>
            <a:r>
              <a:rPr lang="it-IT" dirty="0" smtClean="0"/>
              <a:t>, ed uno più chiaro che varia dal giallo al bruno la </a:t>
            </a:r>
            <a:r>
              <a:rPr lang="it-IT" dirty="0" err="1" smtClean="0"/>
              <a:t>feomelanina</a:t>
            </a:r>
            <a:r>
              <a:rPr lang="it-IT" dirty="0" smtClean="0"/>
              <a:t>. Dalla prevalenza dell’uno o dell’altro dipende la colorazione del capello.</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sz="3600" dirty="0" smtClean="0"/>
              <a:t>Il potere di riflessione della luce invece dipende dall’aria presente nel capello e quindi dalla porosità del midollo.</a:t>
            </a:r>
            <a:endParaRPr lang="it-IT" sz="36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80728"/>
            <a:ext cx="8229600" cy="5343872"/>
          </a:xfrm>
        </p:spPr>
        <p:txBody>
          <a:bodyPr>
            <a:normAutofit/>
          </a:bodyPr>
          <a:lstStyle/>
          <a:p>
            <a:r>
              <a:rPr lang="it-IT" b="1" dirty="0" smtClean="0"/>
              <a:t>La matrice del capello:</a:t>
            </a:r>
            <a:r>
              <a:rPr lang="it-IT" dirty="0" smtClean="0"/>
              <a:t/>
            </a:r>
            <a:br>
              <a:rPr lang="it-IT" dirty="0" smtClean="0"/>
            </a:br>
            <a:r>
              <a:rPr lang="it-IT" dirty="0" smtClean="0"/>
              <a:t>Le cellule della matrice sono le uniche cellule germinative e, pertanto, tagliare corti i capelli non può "rinforzarli" in quanto quella che si taglia è una parte di fusto, formata cioè da cellule ormai prive di qualsiasi attività vitale (il vantaggio che si può ottenere tagliando corti i capelli è di altro tipo e dovuto alla minore traumatizzazione con lavaggi, spazzolature, ecc.); il capello non deve quindi essere assimilato ad una pianta che necessita o può comunque trarre beneficio da "potature" periodiche.</a:t>
            </a:r>
          </a:p>
          <a:p>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196752"/>
            <a:ext cx="8229600" cy="5127848"/>
          </a:xfrm>
        </p:spPr>
        <p:txBody>
          <a:bodyPr/>
          <a:lstStyle/>
          <a:p>
            <a:r>
              <a:rPr lang="it-IT" dirty="0" smtClean="0"/>
              <a:t>Le cellule della matrice, via via che si riproducono, spingono verso l'alto quelle nate in precedenza; durante la risalita le cellule, in modo analogo a quelle dell'epidermide, elaborano nel loro interno una proteina, la cheratina, vanno cioè incontro al cosiddetto "processo di cheratinizzazione" diventando progressivamente sempre più rigide. </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749424"/>
            <a:ext cx="8892480" cy="6108576"/>
          </a:xfrm>
        </p:spPr>
        <p:txBody>
          <a:bodyPr>
            <a:normAutofit fontScale="25000" lnSpcReduction="20000"/>
          </a:bodyPr>
          <a:lstStyle/>
          <a:p>
            <a:r>
              <a:rPr lang="it-IT" sz="8400" dirty="0" smtClean="0"/>
              <a:t>Tagliando un capello in senso orizzontale se ne può apprezzare la struttura, suddivisibile in tre parti: </a:t>
            </a:r>
            <a:br>
              <a:rPr lang="it-IT" sz="8400" dirty="0" smtClean="0"/>
            </a:br>
            <a:r>
              <a:rPr lang="it-IT" sz="8400" dirty="0" smtClean="0"/>
              <a:t/>
            </a:r>
            <a:br>
              <a:rPr lang="it-IT" sz="8400" dirty="0" smtClean="0"/>
            </a:br>
            <a:r>
              <a:rPr lang="it-IT" sz="8400" b="1" dirty="0" smtClean="0"/>
              <a:t>1) Cuticola:</a:t>
            </a:r>
            <a:r>
              <a:rPr lang="it-IT" sz="8400" dirty="0" smtClean="0"/>
              <a:t/>
            </a:r>
            <a:br>
              <a:rPr lang="it-IT" sz="8400" dirty="0" smtClean="0"/>
            </a:br>
            <a:r>
              <a:rPr lang="it-IT" sz="8400" dirty="0" smtClean="0"/>
              <a:t>Esterna, formata da un'unica fila di cellule trasparenti e sottili .</a:t>
            </a:r>
            <a:br>
              <a:rPr lang="it-IT" sz="8400" dirty="0" smtClean="0"/>
            </a:br>
            <a:r>
              <a:rPr lang="it-IT" sz="8400" dirty="0" smtClean="0"/>
              <a:t>Data la posizione in cui si trova, la cuticola è la prima ad essere danneggiata quando il capello è stato maltrattato (shampoo inadeguati, permanenti, spazzolature, ecc.);</a:t>
            </a:r>
            <a:br>
              <a:rPr lang="it-IT" sz="8400" dirty="0" smtClean="0"/>
            </a:br>
            <a:r>
              <a:rPr lang="it-IT" sz="8400" dirty="0" smtClean="0"/>
              <a:t/>
            </a:r>
            <a:br>
              <a:rPr lang="it-IT" sz="8400" dirty="0" smtClean="0"/>
            </a:br>
            <a:r>
              <a:rPr lang="it-IT" sz="8400" b="1" dirty="0" smtClean="0"/>
              <a:t>2) Corteccia:</a:t>
            </a:r>
            <a:r>
              <a:rPr lang="it-IT" sz="8400" dirty="0" smtClean="0"/>
              <a:t/>
            </a:r>
            <a:br>
              <a:rPr lang="it-IT" sz="8400" dirty="0" smtClean="0"/>
            </a:br>
            <a:r>
              <a:rPr lang="it-IT" sz="8400" dirty="0" smtClean="0"/>
              <a:t>Intermedia, è la parte più abbondante; è formata da cellule più grosse, contengono un pigmento colorato, la melanina, che tende a ridursi con l'età facendo diventare il capello "bianco" (processo di incanutimento).</a:t>
            </a:r>
            <a:br>
              <a:rPr lang="it-IT" sz="8400" dirty="0" smtClean="0"/>
            </a:br>
            <a:r>
              <a:rPr lang="it-IT" sz="8400" dirty="0" smtClean="0"/>
              <a:t>Da quanto detto è evidente che per "decolorare" il capello (ad esempio con acqua ossigenata) è necessario che le reazioni chimiche avvengano a livello della corteccia dato che la cuticola, più esterna, non è colorata; quest'ultima, se il capello viene esaminato al microscopio a forte ingrandimento dopo una decolorazione, si presenta infatti gravemente danneggiata o addirittura scomparsa; </a:t>
            </a:r>
            <a:br>
              <a:rPr lang="it-IT" sz="8400" dirty="0" smtClean="0"/>
            </a:br>
            <a:r>
              <a:rPr lang="it-IT" sz="8400" dirty="0" smtClean="0"/>
              <a:t/>
            </a:r>
            <a:br>
              <a:rPr lang="it-IT" sz="8400" dirty="0" smtClean="0"/>
            </a:br>
            <a:r>
              <a:rPr lang="it-IT" sz="8400" b="1" dirty="0" smtClean="0"/>
              <a:t>3) Midollo:</a:t>
            </a:r>
            <a:r>
              <a:rPr lang="it-IT" sz="8400" dirty="0" smtClean="0"/>
              <a:t/>
            </a:r>
            <a:br>
              <a:rPr lang="it-IT" sz="8400" dirty="0" smtClean="0"/>
            </a:br>
            <a:r>
              <a:rPr lang="it-IT" sz="8400" dirty="0" smtClean="0"/>
              <a:t>Interno, formato da cellule arrotondate, disposte a colonne, generalmente separate fra loro da spazi d'aria</a:t>
            </a:r>
          </a:p>
          <a:p>
            <a:pPr>
              <a:buNone/>
            </a:pPr>
            <a:r>
              <a:rPr lang="it-IT" sz="8400" dirty="0" smtClean="0"/>
              <a:t/>
            </a:r>
            <a:br>
              <a:rPr lang="it-IT" sz="8400" dirty="0" smtClean="0"/>
            </a:br>
            <a:endParaRPr lang="it-IT" sz="8400" dirty="0" smtClean="0"/>
          </a:p>
          <a:p>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La forma dei peli è una caratteristica razziale; si distinguono 3 tipi di capelli: </a:t>
            </a:r>
            <a:br>
              <a:rPr lang="it-IT" dirty="0" smtClean="0"/>
            </a:br>
            <a:r>
              <a:rPr lang="it-IT" dirty="0" smtClean="0"/>
              <a:t/>
            </a:r>
            <a:br>
              <a:rPr lang="it-IT" dirty="0" smtClean="0"/>
            </a:br>
            <a:r>
              <a:rPr lang="it-IT" dirty="0" smtClean="0"/>
              <a:t>1) LISSOTRICI: lisci e a sezione rotonda, tipici delle razze mongoliche</a:t>
            </a:r>
            <a:br>
              <a:rPr lang="it-IT" dirty="0" smtClean="0"/>
            </a:br>
            <a:r>
              <a:rPr lang="it-IT" dirty="0" smtClean="0"/>
              <a:t>2) CIMOTRICI: ondulati o ricci a sezione ovale, tipici delle razze caucasiche (europee)</a:t>
            </a:r>
            <a:br>
              <a:rPr lang="it-IT" dirty="0" smtClean="0"/>
            </a:br>
            <a:r>
              <a:rPr lang="it-IT" dirty="0" smtClean="0"/>
              <a:t>3) ULOTRICI: lanosi e crespi a sezione piatta, tipici delle razze negroidi.</a:t>
            </a: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Esiste anche un fenomeno rarissimo di crescita di capelli di diverso colore nello stesso individuo, è detto </a:t>
            </a:r>
            <a:r>
              <a:rPr lang="it-IT" u="sng" dirty="0" smtClean="0"/>
              <a:t>eterocromia.</a:t>
            </a:r>
            <a:r>
              <a:rPr lang="it-IT" dirty="0" smtClean="0"/>
              <a:t/>
            </a:r>
            <a:br>
              <a:rPr lang="it-IT" dirty="0" smtClean="0"/>
            </a:br>
            <a:r>
              <a:rPr lang="it-IT" dirty="0" smtClean="0"/>
              <a:t>Abbastanza particolare è il fenomeno del </a:t>
            </a:r>
            <a:r>
              <a:rPr lang="it-IT" u="sng" dirty="0" err="1" smtClean="0"/>
              <a:t>rutilismo</a:t>
            </a:r>
            <a:r>
              <a:rPr lang="it-IT" u="sng" dirty="0" smtClean="0"/>
              <a:t> </a:t>
            </a:r>
            <a:r>
              <a:rPr lang="it-IT" dirty="0" smtClean="0"/>
              <a:t>(capelli rossi) che ha una incidenza molto bassa, circa l'1%, in quasi tutte le popolazioni, eccetto la Scozia dove arriva al 10%.</a:t>
            </a:r>
            <a:endParaRPr lang="it-IT"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1052736"/>
            <a:ext cx="9144000" cy="5805264"/>
          </a:xfrm>
        </p:spPr>
        <p:txBody>
          <a:bodyPr>
            <a:normAutofit fontScale="55000" lnSpcReduction="20000"/>
          </a:bodyPr>
          <a:lstStyle/>
          <a:p>
            <a:pPr>
              <a:buNone/>
            </a:pPr>
            <a:r>
              <a:rPr lang="it-IT" sz="3300" b="1" dirty="0" smtClean="0"/>
              <a:t>Il pH naturale del cuoio capelluto è tra 4,5 e 5,5. Questo valore leggermente acido </a:t>
            </a:r>
          </a:p>
          <a:p>
            <a:pPr>
              <a:buNone/>
            </a:pPr>
            <a:r>
              <a:rPr lang="it-IT" sz="3300" b="1" dirty="0" smtClean="0"/>
              <a:t>mantiene chiusi i pori del cuoio capelluto. I capelli hanno un pH naturale di circa 6,5. I </a:t>
            </a:r>
          </a:p>
          <a:p>
            <a:pPr>
              <a:buNone/>
            </a:pPr>
            <a:r>
              <a:rPr lang="it-IT" sz="3300" b="1" dirty="0" smtClean="0"/>
              <a:t>valori di pH intorno al 6,5 sono ritenuti neutri.</a:t>
            </a:r>
          </a:p>
          <a:p>
            <a:pPr>
              <a:buNone/>
            </a:pPr>
            <a:r>
              <a:rPr lang="it-IT" sz="3300" b="1" dirty="0" smtClean="0"/>
              <a:t>Quando il valore del pH scende al di sotto di 6,0 la cuticola si contrae e si chiude. Un </a:t>
            </a:r>
          </a:p>
          <a:p>
            <a:pPr>
              <a:buNone/>
            </a:pPr>
            <a:r>
              <a:rPr lang="it-IT" sz="3300" b="1" dirty="0" smtClean="0"/>
              <a:t>balsamo leggermente acido (inferiore ad un pH 7) può aiutare a rendere lucidi i capelli. </a:t>
            </a:r>
          </a:p>
          <a:p>
            <a:pPr>
              <a:buNone/>
            </a:pPr>
            <a:r>
              <a:rPr lang="it-IT" sz="3300" b="1" dirty="0" smtClean="0"/>
              <a:t>Tuttavia acidi troppo forti causano danni ai capelli. Quando il valore del pH diventa più </a:t>
            </a:r>
          </a:p>
          <a:p>
            <a:pPr>
              <a:buNone/>
            </a:pPr>
            <a:r>
              <a:rPr lang="it-IT" sz="3300" b="1" dirty="0" smtClean="0"/>
              <a:t>alcalino (oltre 7,0) la cuticola si ammorbidisce e si espande come una pigna. Questo è </a:t>
            </a:r>
          </a:p>
          <a:p>
            <a:pPr>
              <a:buNone/>
            </a:pPr>
            <a:r>
              <a:rPr lang="it-IT" sz="3300" b="1" dirty="0" smtClean="0"/>
              <a:t>un passaggio necessario, in quanto parte del  processo di colorazione, per depositare </a:t>
            </a:r>
          </a:p>
          <a:p>
            <a:pPr>
              <a:buNone/>
            </a:pPr>
            <a:r>
              <a:rPr lang="it-IT" sz="3300" b="1" dirty="0" smtClean="0"/>
              <a:t>pigmenti all'interno della struttura del capello. </a:t>
            </a:r>
          </a:p>
          <a:p>
            <a:pPr>
              <a:buNone/>
            </a:pPr>
            <a:r>
              <a:rPr lang="it-IT" sz="3300" b="1" dirty="0" smtClean="0"/>
              <a:t>Tuttavia se il valore del pH diventa troppo alcalino, verranno provocati danni. Anche </a:t>
            </a:r>
          </a:p>
          <a:p>
            <a:pPr>
              <a:buNone/>
            </a:pPr>
            <a:r>
              <a:rPr lang="it-IT" sz="3300" b="1" dirty="0" smtClean="0"/>
              <a:t>molti prodotti  fanno ricorso all'effetto del pH alcalino sui capelli.</a:t>
            </a:r>
          </a:p>
          <a:p>
            <a:pPr>
              <a:buNone/>
            </a:pPr>
            <a:r>
              <a:rPr lang="it-IT" sz="3300" b="1" dirty="0" smtClean="0"/>
              <a:t>I capelli con una struttura molto porosa e alcalina non trattengono il colore in modo </a:t>
            </a:r>
          </a:p>
          <a:p>
            <a:pPr>
              <a:buNone/>
            </a:pPr>
            <a:r>
              <a:rPr lang="it-IT" sz="3300" b="1" dirty="0" smtClean="0"/>
              <a:t>efficace. In questo caso, la cuticola non riesce a trattenere i nuovi pigmenti che si </a:t>
            </a:r>
          </a:p>
          <a:p>
            <a:pPr>
              <a:buNone/>
            </a:pPr>
            <a:r>
              <a:rPr lang="it-IT" sz="3300" b="1" dirty="0" smtClean="0"/>
              <a:t>disperderanno velocemente con i lavaggi successivi.</a:t>
            </a:r>
          </a:p>
          <a:p>
            <a:endParaRPr lang="it-IT" dirty="0"/>
          </a:p>
        </p:txBody>
      </p:sp>
      <p:sp>
        <p:nvSpPr>
          <p:cNvPr id="4" name="Rettangolo 3"/>
          <p:cNvSpPr/>
          <p:nvPr/>
        </p:nvSpPr>
        <p:spPr>
          <a:xfrm>
            <a:off x="2339752" y="188640"/>
            <a:ext cx="1048685" cy="923330"/>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it-IT" sz="5400" b="1" cap="none" spc="0" dirty="0" smtClean="0">
                <a:ln/>
                <a:solidFill>
                  <a:schemeClr val="accent3"/>
                </a:solidFill>
                <a:effectLst/>
              </a:rPr>
              <a:t>ph</a:t>
            </a:r>
            <a:endParaRPr lang="it-IT" sz="5400" b="1" cap="none" spc="0" dirty="0">
              <a:ln/>
              <a:solidFill>
                <a:schemeClr val="accent3"/>
              </a:solidFill>
              <a:effectLs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endParaRPr lang="it-IT"/>
          </a:p>
        </p:txBody>
      </p:sp>
      <p:pic>
        <p:nvPicPr>
          <p:cNvPr id="4" name="Picture 2" descr="http://img.over-blog.com/488x253/4/17/86/08/acquaph.jpg"/>
          <p:cNvPicPr>
            <a:picLocks noChangeAspect="1" noChangeArrowheads="1"/>
          </p:cNvPicPr>
          <p:nvPr/>
        </p:nvPicPr>
        <p:blipFill>
          <a:blip r:embed="rId2" cstate="print"/>
          <a:srcRect/>
          <a:stretch>
            <a:fillRect/>
          </a:stretch>
        </p:blipFill>
        <p:spPr bwMode="auto">
          <a:xfrm>
            <a:off x="0" y="1052736"/>
            <a:ext cx="9144000" cy="580526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sz="2800" dirty="0" smtClean="0"/>
              <a:t>L’unità </a:t>
            </a:r>
            <a:r>
              <a:rPr lang="it-IT" sz="2800" dirty="0" err="1" smtClean="0"/>
              <a:t>pilosebacea</a:t>
            </a:r>
            <a:r>
              <a:rPr lang="it-IT" sz="2800" dirty="0" smtClean="0"/>
              <a:t> è costituita da una ghiandola sebacea, dal canale che porta il sebo sulla superficie della cute dal follicolo pilifero e dal pelo.</a:t>
            </a:r>
            <a:endParaRPr lang="it-IT" sz="2800" dirty="0"/>
          </a:p>
        </p:txBody>
      </p:sp>
      <p:pic>
        <p:nvPicPr>
          <p:cNvPr id="1026" name="Picture 2" descr="http://www.prontocapelli.it/wp-content/uploads/2009/03/follicolo-pilifero-calvizie-caduta-dei-capelli-300x262.gif"/>
          <p:cNvPicPr>
            <a:picLocks noChangeAspect="1" noChangeArrowheads="1"/>
          </p:cNvPicPr>
          <p:nvPr/>
        </p:nvPicPr>
        <p:blipFill>
          <a:blip r:embed="rId2" cstate="print"/>
          <a:srcRect/>
          <a:stretch>
            <a:fillRect/>
          </a:stretch>
        </p:blipFill>
        <p:spPr bwMode="auto">
          <a:xfrm>
            <a:off x="1763687" y="3284984"/>
            <a:ext cx="4091238" cy="3573016"/>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1.bp.blogspot.com/-0wXCFYlAIe8/UFwfYNCGRlI/AAAAAAAACdg/_11ARYJWR6U/s640/zzzzzz+ph.jpg"/>
          <p:cNvPicPr>
            <a:picLocks noChangeAspect="1" noChangeArrowheads="1"/>
          </p:cNvPicPr>
          <p:nvPr/>
        </p:nvPicPr>
        <p:blipFill>
          <a:blip r:embed="rId2" cstate="print"/>
          <a:srcRect/>
          <a:stretch>
            <a:fillRect/>
          </a:stretch>
        </p:blipFill>
        <p:spPr bwMode="auto">
          <a:xfrm>
            <a:off x="0" y="1628800"/>
            <a:ext cx="9144000" cy="4509120"/>
          </a:xfrm>
          <a:prstGeom prst="rect">
            <a:avLst/>
          </a:prstGeom>
          <a:noFill/>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chimica del capello</a:t>
            </a:r>
            <a:endParaRPr lang="it-IT" dirty="0"/>
          </a:p>
        </p:txBody>
      </p:sp>
      <p:sp>
        <p:nvSpPr>
          <p:cNvPr id="3" name="Segnaposto contenuto 2"/>
          <p:cNvSpPr>
            <a:spLocks noGrp="1"/>
          </p:cNvSpPr>
          <p:nvPr>
            <p:ph idx="1"/>
          </p:nvPr>
        </p:nvSpPr>
        <p:spPr/>
        <p:txBody>
          <a:bodyPr>
            <a:normAutofit fontScale="92500" lnSpcReduction="10000"/>
          </a:bodyPr>
          <a:lstStyle/>
          <a:p>
            <a:pPr>
              <a:buNone/>
            </a:pPr>
            <a:r>
              <a:rPr lang="it-IT" dirty="0" smtClean="0"/>
              <a:t>    L'analisi </a:t>
            </a:r>
            <a:r>
              <a:rPr lang="it-IT" dirty="0" smtClean="0"/>
              <a:t>chimica del capello ci indica quelli che sono i costituenti principali, oltre all'acqua, del capello: cheratina, lipidi, </a:t>
            </a:r>
            <a:r>
              <a:rPr lang="it-IT" dirty="0" smtClean="0"/>
              <a:t>minerali </a:t>
            </a:r>
            <a:r>
              <a:rPr lang="it-IT" dirty="0" smtClean="0"/>
              <a:t>e pigmenti.</a:t>
            </a:r>
          </a:p>
          <a:p>
            <a:r>
              <a:rPr lang="it-IT" dirty="0" smtClean="0"/>
              <a:t>Cheratina</a:t>
            </a:r>
          </a:p>
          <a:p>
            <a:pPr>
              <a:buNone/>
            </a:pPr>
            <a:r>
              <a:rPr lang="it-IT" dirty="0" smtClean="0"/>
              <a:t>    E</a:t>
            </a:r>
            <a:r>
              <a:rPr lang="it-IT" dirty="0" smtClean="0"/>
              <a:t>' una proteina contenuta principalmente nella corteccia (della quale costituisce la massima parte); gli aminoacidi </a:t>
            </a:r>
          </a:p>
          <a:p>
            <a:pPr>
              <a:buNone/>
            </a:pPr>
            <a:r>
              <a:rPr lang="it-IT" dirty="0" smtClean="0"/>
              <a:t>    presenti </a:t>
            </a:r>
            <a:r>
              <a:rPr lang="it-IT" dirty="0" smtClean="0"/>
              <a:t>nella cheratina sono 18 ma, in maggiore quantità: ritroviamo la cisteina, la cistina (derivata </a:t>
            </a:r>
            <a:r>
              <a:rPr lang="it-IT" dirty="0" smtClean="0"/>
              <a:t>dalla condensazione </a:t>
            </a:r>
            <a:r>
              <a:rPr lang="it-IT" dirty="0" smtClean="0"/>
              <a:t>di due molecole della prima con perdita di acqua e formazione di legami disolfuro), la </a:t>
            </a:r>
            <a:r>
              <a:rPr lang="it-IT" dirty="0" err="1" smtClean="0"/>
              <a:t>serina</a:t>
            </a:r>
            <a:r>
              <a:rPr lang="it-IT" dirty="0" smtClean="0"/>
              <a:t>, l'acido </a:t>
            </a:r>
            <a:r>
              <a:rPr lang="it-IT" dirty="0" smtClean="0"/>
              <a:t> glutammico</a:t>
            </a:r>
            <a:r>
              <a:rPr lang="it-IT" dirty="0" smtClean="0"/>
              <a:t>, la </a:t>
            </a:r>
            <a:r>
              <a:rPr lang="it-IT" dirty="0" err="1" smtClean="0"/>
              <a:t>glicina</a:t>
            </a:r>
            <a:r>
              <a:rPr lang="it-IT" dirty="0" smtClean="0"/>
              <a:t>, la </a:t>
            </a:r>
            <a:r>
              <a:rPr lang="it-IT" dirty="0" err="1" smtClean="0"/>
              <a:t>treonina</a:t>
            </a:r>
            <a:r>
              <a:rPr lang="it-IT" dirty="0" smtClean="0"/>
              <a:t>, l'</a:t>
            </a:r>
            <a:r>
              <a:rPr lang="it-IT" dirty="0" err="1" smtClean="0"/>
              <a:t>arginina</a:t>
            </a:r>
            <a:r>
              <a:rPr lang="it-IT" dirty="0" smtClean="0"/>
              <a:t>, la valina, la leucina e l'isoleucina.</a:t>
            </a:r>
            <a:endParaRPr lang="it-IT"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46856" y="965448"/>
            <a:ext cx="8229600" cy="5559896"/>
          </a:xfrm>
        </p:spPr>
        <p:txBody>
          <a:bodyPr>
            <a:normAutofit/>
          </a:bodyPr>
          <a:lstStyle/>
          <a:p>
            <a:r>
              <a:rPr lang="it-IT" dirty="0" smtClean="0"/>
              <a:t>La cheratina presente in maggiore quantità nel capello è </a:t>
            </a:r>
            <a:r>
              <a:rPr lang="it-IT" dirty="0" smtClean="0"/>
              <a:t>quella </a:t>
            </a:r>
            <a:r>
              <a:rPr lang="it-IT" dirty="0" smtClean="0"/>
              <a:t>alfa, fibrosa, a basso contenuto di zolfo, con peso </a:t>
            </a:r>
            <a:r>
              <a:rPr lang="it-IT" dirty="0" smtClean="0"/>
              <a:t>molecolare </a:t>
            </a:r>
            <a:r>
              <a:rPr lang="it-IT" dirty="0" smtClean="0"/>
              <a:t>di circa 45.000, insolubile in acqua. Le catene </a:t>
            </a:r>
            <a:r>
              <a:rPr lang="it-IT" dirty="0" err="1" smtClean="0"/>
              <a:t>polipeptidiche</a:t>
            </a:r>
            <a:r>
              <a:rPr lang="it-IT" dirty="0" smtClean="0"/>
              <a:t> </a:t>
            </a:r>
            <a:r>
              <a:rPr lang="it-IT" dirty="0" smtClean="0"/>
              <a:t>sono rese stabili da tre tipi di "ponti": </a:t>
            </a:r>
            <a:r>
              <a:rPr lang="it-IT" b="1" dirty="0" smtClean="0"/>
              <a:t>legami </a:t>
            </a:r>
            <a:r>
              <a:rPr lang="it-IT" b="1" dirty="0" smtClean="0"/>
              <a:t>idrogenati </a:t>
            </a:r>
            <a:r>
              <a:rPr lang="it-IT" dirty="0" smtClean="0"/>
              <a:t>(conferiscono solidità), ponti fra catene </a:t>
            </a:r>
            <a:r>
              <a:rPr lang="it-IT" dirty="0" smtClean="0"/>
              <a:t>acide </a:t>
            </a:r>
            <a:r>
              <a:rPr lang="it-IT" dirty="0" smtClean="0"/>
              <a:t>e catene basiche (si rompono con gli acidi forti) e </a:t>
            </a:r>
            <a:r>
              <a:rPr lang="it-IT" dirty="0" smtClean="0"/>
              <a:t>ponti </a:t>
            </a:r>
            <a:r>
              <a:rPr lang="it-IT" b="1" dirty="0" err="1" smtClean="0"/>
              <a:t>disolfurici</a:t>
            </a:r>
            <a:r>
              <a:rPr lang="it-IT" dirty="0" smtClean="0"/>
              <a:t> (quando sono lesi, ad esempio nelle </a:t>
            </a:r>
            <a:r>
              <a:rPr lang="it-IT" dirty="0" smtClean="0"/>
              <a:t>"</a:t>
            </a:r>
            <a:r>
              <a:rPr lang="it-IT" dirty="0" smtClean="0"/>
              <a:t>permanenti", il capello si arriccia). La cheratina può </a:t>
            </a:r>
            <a:r>
              <a:rPr lang="it-IT" dirty="0" smtClean="0"/>
              <a:t>essere </a:t>
            </a:r>
            <a:r>
              <a:rPr lang="it-IT" dirty="0" smtClean="0"/>
              <a:t>deformata con il vapore acqueo ("messa in </a:t>
            </a:r>
            <a:r>
              <a:rPr lang="it-IT" dirty="0" smtClean="0"/>
              <a:t>piega</a:t>
            </a:r>
            <a:r>
              <a:rPr lang="it-IT" dirty="0" smtClean="0"/>
              <a:t>").</a:t>
            </a:r>
            <a:endParaRPr lang="it-IT"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Lipidi</a:t>
            </a:r>
          </a:p>
          <a:p>
            <a:pPr>
              <a:buNone/>
            </a:pPr>
            <a:r>
              <a:rPr lang="it-IT" dirty="0" smtClean="0"/>
              <a:t>   Costituiti </a:t>
            </a:r>
            <a:r>
              <a:rPr lang="it-IT" dirty="0" smtClean="0"/>
              <a:t>da trigliceridi, cere, fosfolipidi, colesterolo, </a:t>
            </a:r>
            <a:r>
              <a:rPr lang="it-IT" dirty="0" err="1" smtClean="0"/>
              <a:t>squalene</a:t>
            </a:r>
            <a:r>
              <a:rPr lang="it-IT" dirty="0" smtClean="0"/>
              <a:t> e acidi grassi liberi, sono quantitativamente </a:t>
            </a:r>
            <a:r>
              <a:rPr lang="it-IT" dirty="0" smtClean="0"/>
              <a:t> documentabili </a:t>
            </a:r>
            <a:r>
              <a:rPr lang="it-IT" dirty="0" smtClean="0"/>
              <a:t>con estrema difficoltà in quanto in massima parte derivati da quelli del sebo.</a:t>
            </a:r>
            <a:endParaRPr lang="it-IT"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Minerali (</a:t>
            </a:r>
            <a:r>
              <a:rPr lang="it-IT" dirty="0" smtClean="0"/>
              <a:t>oligoelementi)</a:t>
            </a:r>
          </a:p>
          <a:p>
            <a:pPr>
              <a:buNone/>
            </a:pPr>
            <a:r>
              <a:rPr lang="it-IT" dirty="0" smtClean="0"/>
              <a:t> </a:t>
            </a:r>
            <a:r>
              <a:rPr lang="it-IT" dirty="0" smtClean="0"/>
              <a:t>  Rappresentano </a:t>
            </a:r>
            <a:r>
              <a:rPr lang="it-IT" dirty="0" smtClean="0"/>
              <a:t>una componente essenziale dei sistemi </a:t>
            </a:r>
            <a:r>
              <a:rPr lang="it-IT" dirty="0" err="1" smtClean="0"/>
              <a:t>proteico-enzimatici</a:t>
            </a:r>
            <a:r>
              <a:rPr lang="it-IT" dirty="0" smtClean="0"/>
              <a:t>. Esiste una correlazione diretta fra la </a:t>
            </a:r>
            <a:r>
              <a:rPr lang="it-IT" dirty="0" smtClean="0"/>
              <a:t>quantità </a:t>
            </a:r>
            <a:r>
              <a:rPr lang="it-IT" dirty="0" smtClean="0"/>
              <a:t>di oligoelementi presenti nel sangue e quelli presenti nel capello:</a:t>
            </a:r>
            <a:endParaRPr lang="it-IT"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9512" y="720080"/>
            <a:ext cx="8784976" cy="6525344"/>
          </a:xfrm>
        </p:spPr>
        <p:txBody>
          <a:bodyPr>
            <a:noAutofit/>
          </a:bodyPr>
          <a:lstStyle/>
          <a:p>
            <a:r>
              <a:rPr lang="it-IT" sz="2200" b="1" dirty="0" smtClean="0"/>
              <a:t>ferro</a:t>
            </a:r>
            <a:r>
              <a:rPr lang="it-IT" sz="2200" dirty="0" smtClean="0"/>
              <a:t> </a:t>
            </a:r>
            <a:r>
              <a:rPr lang="it-IT" sz="2200" dirty="0" smtClean="0"/>
              <a:t>(media 4-12 mg/gr): è più abbondante nei capelli rossi rispetto a quelli biondi e </a:t>
            </a:r>
            <a:r>
              <a:rPr lang="it-IT" sz="2200" dirty="0" err="1" smtClean="0"/>
              <a:t>neri.b</a:t>
            </a:r>
            <a:r>
              <a:rPr lang="it-IT" sz="2200" b="1" dirty="0" smtClean="0"/>
              <a:t>) magnesio </a:t>
            </a:r>
            <a:r>
              <a:rPr lang="it-IT" sz="2200" dirty="0" smtClean="0"/>
              <a:t>(media 30-45 mg/gr): è più abbondante nei capelli di colore nero (fino a 170mg/gr). Catalizza la </a:t>
            </a:r>
            <a:r>
              <a:rPr lang="it-IT" sz="2200" dirty="0" smtClean="0"/>
              <a:t>trasformazione </a:t>
            </a:r>
            <a:r>
              <a:rPr lang="it-IT" sz="2200" dirty="0" smtClean="0"/>
              <a:t>dell'ATP in </a:t>
            </a:r>
            <a:r>
              <a:rPr lang="it-IT" sz="2200" dirty="0" err="1" smtClean="0"/>
              <a:t>cAMP</a:t>
            </a:r>
            <a:r>
              <a:rPr lang="it-IT" sz="2200" dirty="0" smtClean="0"/>
              <a:t>. </a:t>
            </a:r>
            <a:r>
              <a:rPr lang="it-IT" sz="2200" b="1" dirty="0" smtClean="0"/>
              <a:t>zinco</a:t>
            </a:r>
            <a:r>
              <a:rPr lang="it-IT" sz="2200" dirty="0" smtClean="0"/>
              <a:t> </a:t>
            </a:r>
            <a:r>
              <a:rPr lang="it-IT" sz="2200" dirty="0" smtClean="0"/>
              <a:t>(media 150-180 mg/gr): è indispensabile per la corretta attività delle cellule germinative della matrice. In sua </a:t>
            </a:r>
            <a:r>
              <a:rPr lang="it-IT" sz="2200" dirty="0" smtClean="0"/>
              <a:t>carenza </a:t>
            </a:r>
            <a:r>
              <a:rPr lang="it-IT" sz="2200" dirty="0" smtClean="0"/>
              <a:t>il capello si indebolisce e rallenta il ritmo di crescita. L'eccesso di zinco determina carenza di rame a causa </a:t>
            </a:r>
            <a:r>
              <a:rPr lang="it-IT" sz="2200" dirty="0" smtClean="0"/>
              <a:t>dell'induzione </a:t>
            </a:r>
            <a:r>
              <a:rPr lang="it-IT" sz="2200" dirty="0" smtClean="0"/>
              <a:t>dell'enzima </a:t>
            </a:r>
            <a:r>
              <a:rPr lang="it-IT" sz="2200" dirty="0" err="1" smtClean="0"/>
              <a:t>tioneurina</a:t>
            </a:r>
            <a:r>
              <a:rPr lang="it-IT" sz="2200" dirty="0" smtClean="0"/>
              <a:t> che, a livello intestinale, lega il rame in modo preferenziale rallentandone o </a:t>
            </a:r>
            <a:r>
              <a:rPr lang="it-IT" sz="2200" dirty="0" smtClean="0"/>
              <a:t>impedendone </a:t>
            </a:r>
            <a:r>
              <a:rPr lang="it-IT" sz="2200" dirty="0" smtClean="0"/>
              <a:t>l'assorbimento. </a:t>
            </a:r>
            <a:r>
              <a:rPr lang="it-IT" sz="2200" b="1" dirty="0" smtClean="0"/>
              <a:t>rame</a:t>
            </a:r>
            <a:r>
              <a:rPr lang="it-IT" sz="2200" dirty="0" smtClean="0"/>
              <a:t> </a:t>
            </a:r>
            <a:r>
              <a:rPr lang="it-IT" sz="2200" dirty="0" smtClean="0"/>
              <a:t>(media 16-50 mg/gr): è indispensabile </a:t>
            </a:r>
            <a:r>
              <a:rPr lang="it-IT" sz="2200" dirty="0" smtClean="0"/>
              <a:t>nel </a:t>
            </a:r>
            <a:r>
              <a:rPr lang="it-IT" sz="2200" dirty="0" smtClean="0"/>
              <a:t>processo di </a:t>
            </a:r>
            <a:r>
              <a:rPr lang="it-IT" sz="2200" dirty="0" smtClean="0"/>
              <a:t>sintesi </a:t>
            </a:r>
            <a:r>
              <a:rPr lang="it-IT" sz="2200" dirty="0" smtClean="0"/>
              <a:t>della </a:t>
            </a:r>
            <a:r>
              <a:rPr lang="it-IT" sz="2200" dirty="0" smtClean="0"/>
              <a:t>melanina </a:t>
            </a:r>
            <a:r>
              <a:rPr lang="it-IT" sz="2200" dirty="0" smtClean="0"/>
              <a:t>e per consentire l'ossidazione della cisteina in cistina con formazione dei ponti disolfuro. </a:t>
            </a:r>
            <a:r>
              <a:rPr lang="it-IT" sz="2200" b="1" dirty="0" smtClean="0"/>
              <a:t>piombo</a:t>
            </a:r>
            <a:r>
              <a:rPr lang="it-IT" sz="2200" dirty="0" smtClean="0"/>
              <a:t> </a:t>
            </a:r>
            <a:r>
              <a:rPr lang="it-IT" sz="2200" dirty="0" smtClean="0"/>
              <a:t>(media 10-30 mg/gr): è più abbondante nei capelli di colore castano. Dato che la quasi totalità del piombo </a:t>
            </a:r>
            <a:r>
              <a:rPr lang="it-IT" sz="2200" dirty="0" smtClean="0"/>
              <a:t>presente </a:t>
            </a:r>
            <a:r>
              <a:rPr lang="it-IT" sz="2200" dirty="0" smtClean="0"/>
              <a:t>nell'organismo deriva da quello esogeno e poiché il capello ne rappresenta la sede principale di accumulo, la </a:t>
            </a:r>
            <a:r>
              <a:rPr lang="it-IT" sz="2200" dirty="0" smtClean="0"/>
              <a:t>sua </a:t>
            </a:r>
            <a:r>
              <a:rPr lang="it-IT" sz="2200" dirty="0" smtClean="0"/>
              <a:t>misurazione a livello della parte distale del fusto viene utilizzata per valutare la presenza di questo metallo </a:t>
            </a:r>
            <a:r>
              <a:rPr lang="it-IT" sz="2200" dirty="0" smtClean="0"/>
              <a:t>nell'inquinamento </a:t>
            </a:r>
            <a:r>
              <a:rPr lang="it-IT" sz="2200" dirty="0" smtClean="0"/>
              <a:t>ambientale</a:t>
            </a:r>
            <a:r>
              <a:rPr lang="it-IT" sz="2100" dirty="0" smtClean="0"/>
              <a:t>.</a:t>
            </a:r>
            <a:endParaRPr lang="it-IT" sz="21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t>I principali elementi chimici presenti nel capello sono:</a:t>
            </a:r>
          </a:p>
          <a:p>
            <a:r>
              <a:rPr lang="it-IT" dirty="0" smtClean="0"/>
              <a:t>1) carbonio 45% </a:t>
            </a:r>
          </a:p>
          <a:p>
            <a:r>
              <a:rPr lang="it-IT" dirty="0" smtClean="0"/>
              <a:t>2) ossigeno 28% </a:t>
            </a:r>
          </a:p>
          <a:p>
            <a:r>
              <a:rPr lang="it-IT" dirty="0" smtClean="0"/>
              <a:t>3) azoto 15% </a:t>
            </a:r>
          </a:p>
          <a:p>
            <a:r>
              <a:rPr lang="it-IT" dirty="0" smtClean="0"/>
              <a:t>4) idrogeno 6,7% </a:t>
            </a:r>
          </a:p>
          <a:p>
            <a:r>
              <a:rPr lang="it-IT" dirty="0" smtClean="0"/>
              <a:t>5) zolfo 5,3%</a:t>
            </a:r>
            <a:endParaRPr lang="it-IT"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t>I principali aminoacidi che compongono la cheratina sono:</a:t>
            </a:r>
          </a:p>
          <a:p>
            <a:r>
              <a:rPr lang="it-IT" dirty="0" smtClean="0"/>
              <a:t>1) cistina 17,5% </a:t>
            </a:r>
          </a:p>
          <a:p>
            <a:r>
              <a:rPr lang="it-IT" dirty="0" smtClean="0"/>
              <a:t>2) </a:t>
            </a:r>
            <a:r>
              <a:rPr lang="it-IT" dirty="0" err="1" smtClean="0"/>
              <a:t>serina</a:t>
            </a:r>
            <a:r>
              <a:rPr lang="it-IT" dirty="0" smtClean="0"/>
              <a:t> 11,7% </a:t>
            </a:r>
          </a:p>
          <a:p>
            <a:r>
              <a:rPr lang="it-IT" dirty="0" smtClean="0"/>
              <a:t>3) acido glutammico 11,1% </a:t>
            </a:r>
          </a:p>
          <a:p>
            <a:r>
              <a:rPr lang="it-IT" dirty="0" smtClean="0"/>
              <a:t>4) </a:t>
            </a:r>
            <a:r>
              <a:rPr lang="it-IT" dirty="0" err="1" smtClean="0"/>
              <a:t>treonina</a:t>
            </a:r>
            <a:r>
              <a:rPr lang="it-IT" dirty="0" smtClean="0"/>
              <a:t> 6,9% </a:t>
            </a:r>
          </a:p>
          <a:p>
            <a:r>
              <a:rPr lang="it-IT" dirty="0" smtClean="0"/>
              <a:t>5) </a:t>
            </a:r>
            <a:r>
              <a:rPr lang="it-IT" dirty="0" err="1" smtClean="0"/>
              <a:t>glicina</a:t>
            </a:r>
            <a:r>
              <a:rPr lang="it-IT" dirty="0" smtClean="0"/>
              <a:t> 6,5% </a:t>
            </a:r>
          </a:p>
          <a:p>
            <a:r>
              <a:rPr lang="it-IT" dirty="0" smtClean="0"/>
              <a:t>6) </a:t>
            </a:r>
            <a:r>
              <a:rPr lang="it-IT" dirty="0" err="1" smtClean="0"/>
              <a:t>arginina</a:t>
            </a:r>
            <a:r>
              <a:rPr lang="it-IT" dirty="0" smtClean="0"/>
              <a:t> 5,6%</a:t>
            </a:r>
            <a:endParaRPr lang="it-IT"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Il pH naturale del cuoio capelluto è tra 4,5 e 5,5. Questo valore leggermente acido </a:t>
            </a:r>
            <a:r>
              <a:rPr lang="it-IT" dirty="0" smtClean="0"/>
              <a:t>mantiene </a:t>
            </a:r>
            <a:r>
              <a:rPr lang="it-IT" dirty="0" smtClean="0"/>
              <a:t>chiusi i pori del cuoio capelluto. I capelli hanno un pH naturale di circa 6,5. I </a:t>
            </a:r>
          </a:p>
          <a:p>
            <a:r>
              <a:rPr lang="it-IT" dirty="0" smtClean="0"/>
              <a:t>valori di pH intorno al 6,5 sono ritenuti neutri.</a:t>
            </a:r>
            <a:endParaRPr lang="it-IT"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Quando il valore del pH scende al di sotto di 6,0 la cuticola si contrae e si chiude. Un </a:t>
            </a:r>
            <a:r>
              <a:rPr lang="it-IT" dirty="0" smtClean="0"/>
              <a:t>balsamo leggermente </a:t>
            </a:r>
            <a:r>
              <a:rPr lang="it-IT" dirty="0" smtClean="0"/>
              <a:t>acido (inferiore ad un pH 7) può aiutare a rendere lucidi i capelli in </a:t>
            </a:r>
            <a:r>
              <a:rPr lang="it-IT" dirty="0" smtClean="0"/>
              <a:t>quanto </a:t>
            </a:r>
            <a:r>
              <a:rPr lang="it-IT" dirty="0" smtClean="0"/>
              <a:t>una superficie liscia riflette più luce. Tuttavia acidi troppo forti causano danni ai </a:t>
            </a:r>
            <a:r>
              <a:rPr lang="it-IT" dirty="0" smtClean="0"/>
              <a:t>capelli</a:t>
            </a:r>
            <a:r>
              <a:rPr lang="it-IT" dirty="0" smtClean="0"/>
              <a:t>.</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935480"/>
            <a:ext cx="8229600" cy="2573640"/>
          </a:xfrm>
        </p:spPr>
        <p:txBody>
          <a:bodyPr/>
          <a:lstStyle/>
          <a:p>
            <a:r>
              <a:rPr lang="it-IT" dirty="0" smtClean="0"/>
              <a:t>I capelli sono strutture morte, formate da cellule cheratinizzate che hanno perso il nucleo e non hanno funzioni vitali ma contengono elevate concentrazione di cheratina. I capelli nascono dai follicoli terminali.</a:t>
            </a:r>
            <a:endParaRPr lang="it-IT" dirty="0"/>
          </a:p>
        </p:txBody>
      </p:sp>
      <p:pic>
        <p:nvPicPr>
          <p:cNvPr id="16386" name="Picture 2" descr="http://www.calvizie.net/images/docs/cheratina1.jpg"/>
          <p:cNvPicPr>
            <a:picLocks noChangeAspect="1" noChangeArrowheads="1"/>
          </p:cNvPicPr>
          <p:nvPr/>
        </p:nvPicPr>
        <p:blipFill>
          <a:blip r:embed="rId2" cstate="print"/>
          <a:srcRect/>
          <a:stretch>
            <a:fillRect/>
          </a:stretch>
        </p:blipFill>
        <p:spPr bwMode="auto">
          <a:xfrm>
            <a:off x="251520" y="3645024"/>
            <a:ext cx="2466975" cy="2343151"/>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Quando il valore del pH diventa più alcalino (oltre 7,0) la cuticola si ammorbidisce e si </a:t>
            </a:r>
            <a:r>
              <a:rPr lang="it-IT" dirty="0" smtClean="0"/>
              <a:t>espande </a:t>
            </a:r>
            <a:r>
              <a:rPr lang="it-IT" dirty="0" smtClean="0"/>
              <a:t>come una pigna. Questo è un passaggio necessario, in quanto parte </a:t>
            </a:r>
            <a:r>
              <a:rPr lang="it-IT" dirty="0" smtClean="0"/>
              <a:t>del processo </a:t>
            </a:r>
            <a:r>
              <a:rPr lang="it-IT" dirty="0" smtClean="0"/>
              <a:t>di colorazione, per depositare pigmenti all'interno della struttura del capello. </a:t>
            </a:r>
            <a:r>
              <a:rPr lang="it-IT" dirty="0" smtClean="0"/>
              <a:t>Tuttavia se </a:t>
            </a:r>
            <a:r>
              <a:rPr lang="it-IT" dirty="0" smtClean="0"/>
              <a:t>il valore del pH diventa troppo alcalino, verranno provocati danni. Anche molti </a:t>
            </a:r>
            <a:r>
              <a:rPr lang="it-IT" dirty="0" smtClean="0"/>
              <a:t>prodotti </a:t>
            </a:r>
            <a:r>
              <a:rPr lang="it-IT" dirty="0" err="1" smtClean="0"/>
              <a:t>form</a:t>
            </a:r>
            <a:r>
              <a:rPr lang="it-IT" dirty="0" smtClean="0"/>
              <a:t> fanno ricorso all'effetto del pH alcalino sui capelli.</a:t>
            </a:r>
            <a:endParaRPr lang="it-IT"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I capelli con una struttura molto porosa e alcalina non trattengono il colore in modo </a:t>
            </a:r>
            <a:r>
              <a:rPr lang="it-IT" dirty="0" smtClean="0"/>
              <a:t>efficace</a:t>
            </a:r>
            <a:r>
              <a:rPr lang="it-IT" dirty="0" smtClean="0"/>
              <a:t>. In questo caso, la cuticola non riesce a trattenere i nuovi pigmenti che si </a:t>
            </a:r>
            <a:r>
              <a:rPr lang="it-IT" dirty="0" smtClean="0"/>
              <a:t>disperderanno </a:t>
            </a:r>
            <a:r>
              <a:rPr lang="it-IT" dirty="0" smtClean="0"/>
              <a:t>velocemente con i lavaggi successivi.</a:t>
            </a:r>
            <a:endParaRPr lang="it-IT"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Anomalie dei capelli</a:t>
            </a:r>
            <a:endParaRPr lang="it-IT" dirty="0"/>
          </a:p>
        </p:txBody>
      </p:sp>
      <p:sp>
        <p:nvSpPr>
          <p:cNvPr id="3" name="Segnaposto contenuto 2"/>
          <p:cNvSpPr>
            <a:spLocks noGrp="1"/>
          </p:cNvSpPr>
          <p:nvPr>
            <p:ph idx="1"/>
          </p:nvPr>
        </p:nvSpPr>
        <p:spPr/>
        <p:txBody>
          <a:bodyPr/>
          <a:lstStyle/>
          <a:p>
            <a:pPr>
              <a:buNone/>
            </a:pPr>
            <a:r>
              <a:rPr lang="it-IT" b="1" dirty="0" smtClean="0"/>
              <a:t>    Tricoptilosi</a:t>
            </a:r>
            <a:endParaRPr lang="it-IT" b="1" dirty="0" smtClean="0"/>
          </a:p>
          <a:p>
            <a:r>
              <a:rPr lang="it-IT" dirty="0" smtClean="0"/>
              <a:t>Si tratta del termine tecnico per indicare le doppie punte, che possono manifestarsi come </a:t>
            </a:r>
            <a:r>
              <a:rPr lang="it-IT" dirty="0" smtClean="0"/>
              <a:t> conseguenza </a:t>
            </a:r>
            <a:r>
              <a:rPr lang="it-IT" dirty="0" smtClean="0"/>
              <a:t>di alterazioni di tipo fisico o chimico. Le punte secche sono particolarmente </a:t>
            </a:r>
            <a:r>
              <a:rPr lang="it-IT" dirty="0" smtClean="0"/>
              <a:t>fragili </a:t>
            </a:r>
            <a:r>
              <a:rPr lang="it-IT" dirty="0" smtClean="0"/>
              <a:t>e richiedono un'idratazione a base di balsamo o olio. I trattamenti permettono di </a:t>
            </a:r>
            <a:r>
              <a:rPr lang="it-IT" dirty="0" smtClean="0"/>
              <a:t>saldare </a:t>
            </a:r>
            <a:r>
              <a:rPr lang="it-IT" dirty="0" smtClean="0"/>
              <a:t>le doppie punte anche se, alla fine, è sempre meglio procedere ad un taglio.</a:t>
            </a:r>
            <a:endParaRPr lang="it-IT"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b="1" dirty="0" smtClean="0"/>
              <a:t>    Incanutimento </a:t>
            </a:r>
            <a:r>
              <a:rPr lang="it-IT" b="1" dirty="0" smtClean="0"/>
              <a:t>(o capelli grigi)</a:t>
            </a:r>
          </a:p>
          <a:p>
            <a:r>
              <a:rPr lang="it-IT" dirty="0" smtClean="0"/>
              <a:t>E' spesso sinonimo di avanzamento dell'età e non è strettamente classificato come </a:t>
            </a:r>
            <a:r>
              <a:rPr lang="it-IT" dirty="0" smtClean="0"/>
              <a:t>disturbo </a:t>
            </a:r>
            <a:r>
              <a:rPr lang="it-IT" dirty="0" smtClean="0"/>
              <a:t>capillare. E' causato dalla perdita dei pigmenti contenuti nei capelli e, solitamente, </a:t>
            </a:r>
            <a:r>
              <a:rPr lang="it-IT" dirty="0" smtClean="0"/>
              <a:t>può </a:t>
            </a:r>
            <a:r>
              <a:rPr lang="it-IT" dirty="0" smtClean="0"/>
              <a:t>essere risolto attraverso la colorazione dei capelli. I prodotti per specialisti sono utili </a:t>
            </a:r>
            <a:r>
              <a:rPr lang="it-IT" dirty="0" smtClean="0"/>
              <a:t>per </a:t>
            </a:r>
            <a:r>
              <a:rPr lang="it-IT" dirty="0" smtClean="0"/>
              <a:t>pigmentare e trattare i capelli grigi.</a:t>
            </a:r>
            <a:endParaRPr lang="it-IT"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Invecchiamento dei capelli</a:t>
            </a:r>
            <a:endParaRPr lang="it-IT" dirty="0"/>
          </a:p>
        </p:txBody>
      </p:sp>
      <p:sp>
        <p:nvSpPr>
          <p:cNvPr id="3" name="Segnaposto contenuto 2"/>
          <p:cNvSpPr>
            <a:spLocks noGrp="1"/>
          </p:cNvSpPr>
          <p:nvPr>
            <p:ph idx="1"/>
          </p:nvPr>
        </p:nvSpPr>
        <p:spPr/>
        <p:txBody>
          <a:bodyPr/>
          <a:lstStyle/>
          <a:p>
            <a:r>
              <a:rPr lang="it-IT" dirty="0" smtClean="0"/>
              <a:t>Quando si parla del processo di invecchiamento dei capelli bisogna distinguere tra due </a:t>
            </a:r>
            <a:r>
              <a:rPr lang="it-IT" dirty="0" smtClean="0"/>
              <a:t>diversi </a:t>
            </a:r>
            <a:r>
              <a:rPr lang="it-IT" dirty="0" smtClean="0"/>
              <a:t>processi: l'Invecchiamento Estrinseco e l'Invecchiamento Intrinseco.</a:t>
            </a:r>
            <a:endParaRPr lang="it-IT"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L'Invecchiamento Estrinseco dei capelli non ha nulla a che vedere con l'età di una persona </a:t>
            </a:r>
            <a:r>
              <a:rPr lang="it-IT" dirty="0" smtClean="0"/>
              <a:t>ed </a:t>
            </a:r>
            <a:r>
              <a:rPr lang="it-IT" dirty="0" smtClean="0"/>
              <a:t>è causato da agenti esterni. Questo tipo di invecchiamento del capello avviene al di </a:t>
            </a:r>
            <a:r>
              <a:rPr lang="it-IT" dirty="0" smtClean="0"/>
              <a:t>sopra </a:t>
            </a:r>
            <a:r>
              <a:rPr lang="it-IT" dirty="0" smtClean="0"/>
              <a:t>o al di fuori della pelle, non è in alcun modo collegato al metabolismo del corpo, e </a:t>
            </a:r>
            <a:r>
              <a:rPr lang="it-IT" dirty="0" smtClean="0"/>
              <a:t>perciò</a:t>
            </a:r>
            <a:r>
              <a:rPr lang="it-IT" dirty="0" smtClean="0"/>
              <a:t>, una volta danneggiato, il capello non è più in grado di rigenerarsi.</a:t>
            </a:r>
            <a:endParaRPr lang="it-IT" dirty="0"/>
          </a:p>
        </p:txBody>
      </p:sp>
      <p:pic>
        <p:nvPicPr>
          <p:cNvPr id="5122" name="Picture 2" descr="C:\Users\Asus\AppData\Local\Microsoft\Windows\Temporary Internet Files\Content.IE5\UJRNB580\MC900332720[1].wmf"/>
          <p:cNvPicPr>
            <a:picLocks noChangeAspect="1" noChangeArrowheads="1"/>
          </p:cNvPicPr>
          <p:nvPr/>
        </p:nvPicPr>
        <p:blipFill>
          <a:blip r:embed="rId2" cstate="print"/>
          <a:srcRect/>
          <a:stretch>
            <a:fillRect/>
          </a:stretch>
        </p:blipFill>
        <p:spPr bwMode="auto">
          <a:xfrm>
            <a:off x="4283968" y="4725144"/>
            <a:ext cx="1818742" cy="1633118"/>
          </a:xfrm>
          <a:prstGeom prst="rect">
            <a:avLst/>
          </a:prstGeom>
          <a:noFill/>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t>L'Invecchiamento Estrinseco è causato da:</a:t>
            </a:r>
          </a:p>
          <a:p>
            <a:r>
              <a:rPr lang="it-IT" dirty="0" smtClean="0"/>
              <a:t>• Fattori meccanici </a:t>
            </a:r>
          </a:p>
          <a:p>
            <a:r>
              <a:rPr lang="it-IT" dirty="0" smtClean="0"/>
              <a:t>• Dall'ambiente </a:t>
            </a:r>
          </a:p>
          <a:p>
            <a:r>
              <a:rPr lang="it-IT" dirty="0" smtClean="0"/>
              <a:t>• Dal calore </a:t>
            </a:r>
          </a:p>
          <a:p>
            <a:r>
              <a:rPr lang="it-IT" dirty="0" smtClean="0"/>
              <a:t>• Fattori chimici</a:t>
            </a:r>
            <a:endParaRPr lang="it-IT" dirty="0"/>
          </a:p>
        </p:txBody>
      </p:sp>
      <p:pic>
        <p:nvPicPr>
          <p:cNvPr id="4097" name="Picture 1" descr="C:\Users\Asus\AppData\Local\Microsoft\Windows\Temporary Internet Files\Content.IE5\WE3HAU7U\MC900300870[1].wmf"/>
          <p:cNvPicPr>
            <a:picLocks noChangeAspect="1" noChangeArrowheads="1"/>
          </p:cNvPicPr>
          <p:nvPr/>
        </p:nvPicPr>
        <p:blipFill>
          <a:blip r:embed="rId2" cstate="print"/>
          <a:srcRect/>
          <a:stretch>
            <a:fillRect/>
          </a:stretch>
        </p:blipFill>
        <p:spPr bwMode="auto">
          <a:xfrm>
            <a:off x="3648455" y="2644902"/>
            <a:ext cx="3892037" cy="3304378"/>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t>I segni dell'Invecchiamento Estrinseco sono: </a:t>
            </a:r>
          </a:p>
          <a:p>
            <a:r>
              <a:rPr lang="it-IT" dirty="0" smtClean="0"/>
              <a:t>• Doppie punte </a:t>
            </a:r>
          </a:p>
          <a:p>
            <a:r>
              <a:rPr lang="it-IT" dirty="0" smtClean="0"/>
              <a:t>• Secchezza </a:t>
            </a:r>
          </a:p>
          <a:p>
            <a:r>
              <a:rPr lang="it-IT" dirty="0" smtClean="0"/>
              <a:t>• Porosità</a:t>
            </a:r>
          </a:p>
          <a:p>
            <a:r>
              <a:rPr lang="it-IT" dirty="0" smtClean="0"/>
              <a:t>• Fragilità</a:t>
            </a:r>
            <a:endParaRPr lang="it-IT" dirty="0"/>
          </a:p>
        </p:txBody>
      </p:sp>
      <p:pic>
        <p:nvPicPr>
          <p:cNvPr id="3073" name="Picture 1" descr="C:\Users\Asus\AppData\Local\Microsoft\Windows\Temporary Internet Files\Content.IE5\JRSQTUO8\MC900279940[1].wmf"/>
          <p:cNvPicPr>
            <a:picLocks noChangeAspect="1" noChangeArrowheads="1"/>
          </p:cNvPicPr>
          <p:nvPr/>
        </p:nvPicPr>
        <p:blipFill>
          <a:blip r:embed="rId2" cstate="print"/>
          <a:srcRect/>
          <a:stretch>
            <a:fillRect/>
          </a:stretch>
        </p:blipFill>
        <p:spPr bwMode="auto">
          <a:xfrm>
            <a:off x="4644008" y="3356992"/>
            <a:ext cx="2640306" cy="2525165"/>
          </a:xfrm>
          <a:prstGeom prst="rect">
            <a:avLst/>
          </a:prstGeom>
          <a:noFill/>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Quando si invecchia il rinnovamento cellulare inizia a degenerare e, dopo un periodo di </a:t>
            </a:r>
            <a:r>
              <a:rPr lang="it-IT" dirty="0" smtClean="0"/>
              <a:t>sole </a:t>
            </a:r>
            <a:r>
              <a:rPr lang="it-IT" dirty="0" smtClean="0"/>
              <a:t>tre decadi di rigenerazione, incomincia a rallentare. Questo processo influenza anche </a:t>
            </a:r>
            <a:r>
              <a:rPr lang="it-IT" dirty="0" smtClean="0"/>
              <a:t>i </a:t>
            </a:r>
            <a:r>
              <a:rPr lang="it-IT" dirty="0" smtClean="0"/>
              <a:t>capelli e le loro qualità, risultando in cambiamenti visibili che fanno parte del processo di </a:t>
            </a:r>
            <a:r>
              <a:rPr lang="it-IT" dirty="0" smtClean="0"/>
              <a:t>maturazione</a:t>
            </a:r>
            <a:r>
              <a:rPr lang="it-IT" dirty="0" smtClean="0"/>
              <a:t>, e diventando perciò il target di innumerevoli prodotti cosmetici anti-età.</a:t>
            </a:r>
            <a:endParaRPr lang="it-IT" dirty="0"/>
          </a:p>
        </p:txBody>
      </p:sp>
      <p:pic>
        <p:nvPicPr>
          <p:cNvPr id="2049" name="Picture 1" descr="C:\Users\Asus\AppData\Local\Microsoft\Windows\Temporary Internet Files\Content.IE5\JRSQTUO8\MC900361032[1].wmf"/>
          <p:cNvPicPr>
            <a:picLocks noChangeAspect="1" noChangeArrowheads="1"/>
          </p:cNvPicPr>
          <p:nvPr/>
        </p:nvPicPr>
        <p:blipFill>
          <a:blip r:embed="rId2" cstate="print"/>
          <a:srcRect/>
          <a:stretch>
            <a:fillRect/>
          </a:stretch>
        </p:blipFill>
        <p:spPr bwMode="auto">
          <a:xfrm>
            <a:off x="5508104" y="4785926"/>
            <a:ext cx="1816913" cy="1811426"/>
          </a:xfrm>
          <a:prstGeom prst="rect">
            <a:avLst/>
          </a:prstGeom>
          <a:noFill/>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t>L'Invecchiamento Intrinseco è causato da:</a:t>
            </a:r>
          </a:p>
          <a:p>
            <a:r>
              <a:rPr lang="it-IT" dirty="0" smtClean="0"/>
              <a:t>• Costituzione genetica o ereditaria </a:t>
            </a:r>
          </a:p>
          <a:p>
            <a:r>
              <a:rPr lang="it-IT" dirty="0" smtClean="0"/>
              <a:t>• Alimentazione poco sana</a:t>
            </a:r>
            <a:endParaRPr lang="it-IT" dirty="0"/>
          </a:p>
        </p:txBody>
      </p:sp>
      <p:pic>
        <p:nvPicPr>
          <p:cNvPr id="1026" name="Picture 2" descr="https://encrypted-tbn3.gstatic.com/images?q=tbn:ANd9GcS_ICbS-jmTzWfccsTEvWLPkIWNjjycQWw-zjS6Lq2JDKMUjRYVjw"/>
          <p:cNvPicPr>
            <a:picLocks noChangeAspect="1" noChangeArrowheads="1"/>
          </p:cNvPicPr>
          <p:nvPr/>
        </p:nvPicPr>
        <p:blipFill>
          <a:blip r:embed="rId2" cstate="print"/>
          <a:srcRect/>
          <a:stretch>
            <a:fillRect/>
          </a:stretch>
        </p:blipFill>
        <p:spPr bwMode="auto">
          <a:xfrm>
            <a:off x="2555776" y="4373724"/>
            <a:ext cx="4968552" cy="2484276"/>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smtClean="0"/>
              <a:t>La </a:t>
            </a:r>
            <a:r>
              <a:rPr lang="it-IT" b="1" dirty="0" smtClean="0"/>
              <a:t>cheratina </a:t>
            </a:r>
            <a:r>
              <a:rPr lang="it-IT" dirty="0" smtClean="0"/>
              <a:t>è una proteina filamentosa ricca di zolfo, contenuto nei residui </a:t>
            </a:r>
            <a:r>
              <a:rPr lang="it-IT" dirty="0" err="1" smtClean="0"/>
              <a:t>amminoacidici</a:t>
            </a:r>
            <a:r>
              <a:rPr lang="it-IT" dirty="0" smtClean="0"/>
              <a:t> di cisteina; è molto stabile e resistente. Si tratta di una struttura quaternaria, composta da più strutture terziarie messe una in fila all'altra. È prodotta dai cheratinociti, ed è immersa nel loro </a:t>
            </a:r>
            <a:r>
              <a:rPr lang="it-IT" dirty="0" err="1" smtClean="0"/>
              <a:t>citosol</a:t>
            </a:r>
            <a:r>
              <a:rPr lang="it-IT" dirty="0" smtClean="0"/>
              <a:t> come </a:t>
            </a:r>
            <a:r>
              <a:rPr lang="it-IT" u="sng" dirty="0" smtClean="0"/>
              <a:t>filamenti intermedi</a:t>
            </a:r>
            <a:r>
              <a:rPr lang="it-IT" dirty="0" smtClean="0"/>
              <a:t>. È il principale costituente dello strato corneo dell'epidermide dei </a:t>
            </a:r>
            <a:r>
              <a:rPr lang="it-IT" dirty="0" smtClean="0">
                <a:hlinkClick r:id="rId2" tooltip="Tetrapodi"/>
              </a:rPr>
              <a:t>tetrapodi</a:t>
            </a:r>
            <a:r>
              <a:rPr lang="it-IT" dirty="0" smtClean="0"/>
              <a:t> garantisce l'</a:t>
            </a:r>
            <a:r>
              <a:rPr lang="it-IT" dirty="0" smtClean="0">
                <a:hlinkClick r:id="rId3" tooltip="Impermeabilità"/>
              </a:rPr>
              <a:t>impermeabilità</a:t>
            </a:r>
            <a:r>
              <a:rPr lang="it-IT" dirty="0" smtClean="0"/>
              <a:t>.</a:t>
            </a:r>
            <a:endParaRPr lang="it-IT"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smtClean="0"/>
              <a:t>Ereditiamo alcune caratteristiche dai nostri genitori e dai loro antenati, e queste ci vengono </a:t>
            </a:r>
            <a:r>
              <a:rPr lang="it-IT" dirty="0" smtClean="0"/>
              <a:t>passate </a:t>
            </a:r>
            <a:r>
              <a:rPr lang="it-IT" dirty="0" smtClean="0"/>
              <a:t>attraverso il DNA. Allo stesso modo in cui il nostro genoma irripetibile influenza </a:t>
            </a:r>
            <a:r>
              <a:rPr lang="it-IT" dirty="0" smtClean="0"/>
              <a:t>l'aspetto </a:t>
            </a:r>
            <a:r>
              <a:rPr lang="it-IT" dirty="0" smtClean="0"/>
              <a:t>esteriore, questa sequenza di "istruzioni" data al corpo è in grado di determinare </a:t>
            </a:r>
            <a:r>
              <a:rPr lang="it-IT" dirty="0" smtClean="0"/>
              <a:t>quando </a:t>
            </a:r>
            <a:r>
              <a:rPr lang="it-IT" dirty="0" smtClean="0"/>
              <a:t>e come invecchieremo. </a:t>
            </a:r>
            <a:r>
              <a:rPr lang="it-IT" dirty="0" smtClean="0"/>
              <a:t>L'alimentazione </a:t>
            </a:r>
            <a:r>
              <a:rPr lang="it-IT" dirty="0" smtClean="0"/>
              <a:t>sembra avere un'enorme influenza sulla qualità dei capelli. Una pecora, </a:t>
            </a:r>
            <a:r>
              <a:rPr lang="it-IT" dirty="0" smtClean="0"/>
              <a:t>ad </a:t>
            </a:r>
            <a:r>
              <a:rPr lang="it-IT" dirty="0" smtClean="0"/>
              <a:t>esempio, che mangi grandi quantità di un particolare aminoacido produrrà una lana di </a:t>
            </a:r>
            <a:r>
              <a:rPr lang="it-IT" dirty="0" smtClean="0"/>
              <a:t>qualità </a:t>
            </a:r>
            <a:r>
              <a:rPr lang="it-IT" dirty="0" smtClean="0"/>
              <a:t>molto più pregiata.</a:t>
            </a:r>
            <a:endParaRPr lang="it-IT"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627784" y="2420888"/>
            <a:ext cx="3456384" cy="923330"/>
          </a:xfrm>
          <a:prstGeom prst="rect">
            <a:avLst/>
          </a:prstGeom>
        </p:spPr>
        <p:style>
          <a:lnRef idx="2">
            <a:schemeClr val="accent2"/>
          </a:lnRef>
          <a:fillRef idx="1">
            <a:schemeClr val="lt1"/>
          </a:fillRef>
          <a:effectRef idx="0">
            <a:schemeClr val="accent2"/>
          </a:effectRef>
          <a:fontRef idx="minor">
            <a:schemeClr val="dk1"/>
          </a:fontRef>
        </p:style>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it-IT"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FINE</a:t>
            </a:r>
            <a:endParaRPr lang="it-IT"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63491" name="Picture 3" descr="C:\Users\Asus\AppData\Local\Microsoft\Windows\Temporary Internet Files\Content.IE5\WE3HAU7U\MC900415984[1].wmf"/>
          <p:cNvPicPr>
            <a:picLocks noChangeAspect="1" noChangeArrowheads="1"/>
          </p:cNvPicPr>
          <p:nvPr/>
        </p:nvPicPr>
        <p:blipFill>
          <a:blip r:embed="rId2" cstate="print"/>
          <a:srcRect/>
          <a:stretch>
            <a:fillRect/>
          </a:stretch>
        </p:blipFill>
        <p:spPr bwMode="auto">
          <a:xfrm>
            <a:off x="5004048" y="3501008"/>
            <a:ext cx="3058765" cy="304255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buNone/>
            </a:pPr>
            <a:r>
              <a:rPr lang="it-IT" dirty="0" smtClean="0"/>
              <a:t>    La cheratina è una PROTEINAFIBROSA costituita da lunghe catene di 18 amminoacidi, nelle quali sono interposte diverse vitamine ed oligoelementi.  Diffusa in tutto il regno animale, nell'uomo la cheratina rappresenta il  principale costituente di PELLE, PELI CAPELLI ed UNGHIE.  La stessa proteina rientra, per  esempio, nella composizione delle  setole dei maiali, degli zoccoli  delle mucche, delle  corna  del	rinoceronte, della lana e delle piume  degli uccelli. Essendo resistente	agli acidi dello stomaco, la	cheratina viene usata dall'industria	 farmaceutica, </a:t>
            </a:r>
            <a:r>
              <a:rPr lang="it-IT" dirty="0" err="1" smtClean="0"/>
              <a:t>comemateriale</a:t>
            </a:r>
            <a:r>
              <a:rPr lang="it-IT" dirty="0" smtClean="0"/>
              <a:t> che ricopre le pillole </a:t>
            </a:r>
            <a:r>
              <a:rPr lang="it-IT" dirty="0" err="1" smtClean="0"/>
              <a:t>gastro-resistenti</a:t>
            </a:r>
            <a:r>
              <a:rPr lang="it-IT" dirty="0" smtClean="0"/>
              <a:t>.</a:t>
            </a:r>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buNone/>
            </a:pPr>
            <a:r>
              <a:rPr lang="it-IT" dirty="0" smtClean="0"/>
              <a:t>  Dato	che il	processo di cheratinizzazione è regolato da ormoni, fattori genetici e dalla disponibilità di vari micronutrienti, carenze dietetiche possono provocare un'anomala cheratinizzazione, con conseguente sofferenza strutturale di pelle, capelli ed unghie.</a:t>
            </a:r>
            <a:endParaRPr lang="it-IT"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sitri.it/atlante/anatomia_1/04.jpg"/>
          <p:cNvPicPr>
            <a:picLocks noChangeAspect="1" noChangeArrowheads="1"/>
          </p:cNvPicPr>
          <p:nvPr/>
        </p:nvPicPr>
        <p:blipFill>
          <a:blip r:embed="rId2" cstate="print"/>
          <a:srcRect/>
          <a:stretch>
            <a:fillRect/>
          </a:stretch>
        </p:blipFill>
        <p:spPr bwMode="auto">
          <a:xfrm>
            <a:off x="864096" y="1340768"/>
            <a:ext cx="6948264" cy="522961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cstate="print"/>
          <a:srcRect/>
          <a:stretch>
            <a:fillRect/>
          </a:stretch>
        </p:blipFill>
        <p:spPr bwMode="auto">
          <a:xfrm>
            <a:off x="323528" y="1988840"/>
            <a:ext cx="8734394" cy="4432056"/>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80</TotalTime>
  <Words>2539</Words>
  <Application>Microsoft Office PowerPoint</Application>
  <PresentationFormat>Presentazione su schermo (4:3)</PresentationFormat>
  <Paragraphs>145</Paragraphs>
  <Slides>51</Slides>
  <Notes>0</Notes>
  <HiddenSlides>0</HiddenSlides>
  <MMClips>0</MMClips>
  <ScaleCrop>false</ScaleCrop>
  <HeadingPairs>
    <vt:vector size="4" baseType="variant">
      <vt:variant>
        <vt:lpstr>Tema</vt:lpstr>
      </vt:variant>
      <vt:variant>
        <vt:i4>1</vt:i4>
      </vt:variant>
      <vt:variant>
        <vt:lpstr>Titoli diapositive</vt:lpstr>
      </vt:variant>
      <vt:variant>
        <vt:i4>51</vt:i4>
      </vt:variant>
    </vt:vector>
  </HeadingPairs>
  <TitlesOfParts>
    <vt:vector size="52" baseType="lpstr">
      <vt:lpstr>Equinozio</vt:lpstr>
      <vt:lpstr>TRICOLOGIA</vt:lpstr>
      <vt:lpstr>I CAPELLI</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La melanina</vt:lpstr>
      <vt:lpstr>Diapositiva 22</vt:lpstr>
      <vt:lpstr>Diapositiva 23</vt:lpstr>
      <vt:lpstr>Diapositiva 24</vt:lpstr>
      <vt:lpstr>Diapositiva 25</vt:lpstr>
      <vt:lpstr>Diapositiva 26</vt:lpstr>
      <vt:lpstr>Diapositiva 27</vt:lpstr>
      <vt:lpstr>Diapositiva 28</vt:lpstr>
      <vt:lpstr>Diapositiva 29</vt:lpstr>
      <vt:lpstr>Diapositiva 30</vt:lpstr>
      <vt:lpstr>La chimica del capello</vt:lpstr>
      <vt:lpstr>Diapositiva 32</vt:lpstr>
      <vt:lpstr>Diapositiva 33</vt:lpstr>
      <vt:lpstr>Diapositiva 34</vt:lpstr>
      <vt:lpstr>Diapositiva 35</vt:lpstr>
      <vt:lpstr>Diapositiva 36</vt:lpstr>
      <vt:lpstr>Diapositiva 37</vt:lpstr>
      <vt:lpstr>Diapositiva 38</vt:lpstr>
      <vt:lpstr>Diapositiva 39</vt:lpstr>
      <vt:lpstr>Diapositiva 40</vt:lpstr>
      <vt:lpstr>Diapositiva 41</vt:lpstr>
      <vt:lpstr>Anomalie dei capelli</vt:lpstr>
      <vt:lpstr>Diapositiva 43</vt:lpstr>
      <vt:lpstr>Invecchiamento dei capelli</vt:lpstr>
      <vt:lpstr>Diapositiva 45</vt:lpstr>
      <vt:lpstr>Diapositiva 46</vt:lpstr>
      <vt:lpstr>Diapositiva 47</vt:lpstr>
      <vt:lpstr>Diapositiva 48</vt:lpstr>
      <vt:lpstr>Diapositiva 49</vt:lpstr>
      <vt:lpstr>Diapositiva 50</vt:lpstr>
      <vt:lpstr>Diapositiva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TRICOLOGIA</dc:title>
  <dc:creator>Stefania</dc:creator>
  <cp:lastModifiedBy>Asus</cp:lastModifiedBy>
  <cp:revision>11</cp:revision>
  <dcterms:created xsi:type="dcterms:W3CDTF">2013-05-12T21:47:32Z</dcterms:created>
  <dcterms:modified xsi:type="dcterms:W3CDTF">2013-05-26T20:26:58Z</dcterms:modified>
</cp:coreProperties>
</file>