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26/01/2014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26/01/2014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26/01/2014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26/01/2014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26/01/2014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26/01/2014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26/01/2014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26/01/2014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26/01/2014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26/01/2014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26/01/2014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26/01/2014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it.wikipedia.org/wiki/Lichen_planu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rmacoecura.it/malattie/epatite-b-vaccino-sintomi-cause-prevenzione/" TargetMode="External"/><Relationship Id="rId2" Type="http://schemas.openxmlformats.org/officeDocument/2006/relationships/hyperlink" Target="http://www.farmacoecura.it/malattie/epatite-c-vaccino-sintomi-cause-prevenzion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armacoecura.it/malattie/artrite-reumatoide-artrosi-e-gotta-sintomi-e-rimedi/" TargetMode="External"/><Relationship Id="rId5" Type="http://schemas.openxmlformats.org/officeDocument/2006/relationships/hyperlink" Target="http://www.farmacoecura.it/malattie/pressione-alta-sintomi-cause-rimedi/" TargetMode="External"/><Relationship Id="rId4" Type="http://schemas.openxmlformats.org/officeDocument/2006/relationships/hyperlink" Target="http://www.farmacoecura.it/influenza/influenza-2010-2011-sintomi-cura-e-vaccino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Lichen</a:t>
            </a:r>
            <a:r>
              <a:rPr lang="it-IT" dirty="0" smtClean="0"/>
              <a:t> plano pilare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tricologia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terapia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terapia prevede l’uso di corticosteroidi, </a:t>
            </a:r>
            <a:r>
              <a:rPr lang="it-IT" dirty="0" err="1" smtClean="0"/>
              <a:t>retinoidi</a:t>
            </a:r>
            <a:r>
              <a:rPr lang="it-IT" smtClean="0"/>
              <a:t>, fototerapia.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Lichen</a:t>
            </a:r>
            <a:r>
              <a:rPr lang="it-IT" dirty="0" smtClean="0"/>
              <a:t> plano pilare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 </a:t>
            </a:r>
            <a:r>
              <a:rPr lang="it-IT" dirty="0" err="1" smtClean="0">
                <a:hlinkClick r:id="rId2" tooltip="Lichen Planus"/>
              </a:rPr>
              <a:t>lichen</a:t>
            </a:r>
            <a:r>
              <a:rPr lang="it-IT" dirty="0" smtClean="0">
                <a:hlinkClick r:id="rId2" tooltip="Lichen Planus"/>
              </a:rPr>
              <a:t> </a:t>
            </a:r>
            <a:r>
              <a:rPr lang="it-IT" dirty="0" err="1" smtClean="0">
                <a:hlinkClick r:id="rId2" tooltip="Lichen Planus"/>
              </a:rPr>
              <a:t>planus</a:t>
            </a:r>
            <a:r>
              <a:rPr lang="it-IT" dirty="0" smtClean="0"/>
              <a:t> è una malattia infiammatoria in grado di colpire la pelle e le mucose, si manifesta di solito sotto forma di pustole piatte e rossastre che in molti casi provocano prurito. Sulle mucose, ad esempio all’interno della bocca o della vagina, il </a:t>
            </a:r>
            <a:r>
              <a:rPr lang="it-IT" dirty="0" err="1" smtClean="0"/>
              <a:t>lichen</a:t>
            </a:r>
            <a:r>
              <a:rPr lang="it-IT" dirty="0" smtClean="0"/>
              <a:t> </a:t>
            </a:r>
            <a:r>
              <a:rPr lang="it-IT" dirty="0" err="1" smtClean="0"/>
              <a:t>planus</a:t>
            </a:r>
            <a:r>
              <a:rPr lang="it-IT" dirty="0" smtClean="0"/>
              <a:t> compare sottoforma di lesioni o pustole retiformi o biancastre, che possono causare fastidio.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dirty="0" err="1" smtClean="0"/>
              <a:t>lichen</a:t>
            </a:r>
            <a:r>
              <a:rPr lang="it-IT" dirty="0" smtClean="0"/>
              <a:t> </a:t>
            </a:r>
            <a:r>
              <a:rPr lang="it-IT" dirty="0" err="1" smtClean="0"/>
              <a:t>planus</a:t>
            </a:r>
            <a:r>
              <a:rPr lang="it-IT" dirty="0" smtClean="0"/>
              <a:t> non è contagioso, si verifica quando il sistema immunitario scatena un attacco contro le cellule della pelle o delle mucose: la causa di questa reazione immunitaria anomala non è nota con certezza.</a:t>
            </a:r>
            <a:endParaRPr lang="it-IT" dirty="0"/>
          </a:p>
        </p:txBody>
      </p:sp>
      <p:pic>
        <p:nvPicPr>
          <p:cNvPr id="5122" name="Picture 2" descr="http://www.gitri.it/images/problemi/lichen/lich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717032"/>
            <a:ext cx="3600400" cy="25346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 casi lievi possono essere curati con relativa facilità senza andare in ospedale, oppure possono risolversi senza alcuna terapia. Se i sintomi invece sono gravi, e ad esempio comprendono dolore severo ed intenso prurito, le terapie possono essere basate su farmaci che sopprimono le anomalie del sistema immunitario.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cause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causa del </a:t>
            </a:r>
            <a:r>
              <a:rPr lang="it-IT" dirty="0" err="1" smtClean="0"/>
              <a:t>lichen</a:t>
            </a:r>
            <a:r>
              <a:rPr lang="it-IT" dirty="0" smtClean="0"/>
              <a:t> </a:t>
            </a:r>
            <a:r>
              <a:rPr lang="it-IT" dirty="0" err="1" smtClean="0"/>
              <a:t>planus</a:t>
            </a:r>
            <a:r>
              <a:rPr lang="it-IT" dirty="0" smtClean="0"/>
              <a:t> non è nota con esattezza, le lesioni sembrerebbero il risultato di un processo infiammatorio controllato da specifici globuli bianchi, i linfociti T. I ricercatori non sanno quale sia il fattore che scatena l’attivazione di queste cellule nel </a:t>
            </a:r>
            <a:r>
              <a:rPr lang="it-IT" dirty="0" err="1" smtClean="0"/>
              <a:t>lichen</a:t>
            </a:r>
            <a:r>
              <a:rPr lang="it-IT" dirty="0" smtClean="0"/>
              <a:t> </a:t>
            </a:r>
            <a:r>
              <a:rPr lang="it-IT" dirty="0" err="1" smtClean="0"/>
              <a:t>planus</a:t>
            </a:r>
            <a:r>
              <a:rPr lang="it-IT" dirty="0" smtClean="0"/>
              <a:t> tuttavia, in alcune persone, il processo infiammatorio potrebbe essere provocato da determinate malattie, disturbi o da altre cause.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it-IT" dirty="0" smtClean="0"/>
              <a:t>Tra i fattori in grado di provocare il </a:t>
            </a:r>
            <a:r>
              <a:rPr lang="it-IT" dirty="0" err="1" smtClean="0"/>
              <a:t>lichen</a:t>
            </a:r>
            <a:r>
              <a:rPr lang="it-IT" dirty="0" smtClean="0"/>
              <a:t> </a:t>
            </a:r>
            <a:r>
              <a:rPr lang="it-IT" dirty="0" err="1" smtClean="0"/>
              <a:t>planus</a:t>
            </a:r>
            <a:r>
              <a:rPr lang="it-IT" dirty="0" smtClean="0"/>
              <a:t> ricordiamo:</a:t>
            </a:r>
          </a:p>
          <a:p>
            <a:pPr fontAlgn="base"/>
            <a:r>
              <a:rPr lang="it-IT" dirty="0" smtClean="0">
                <a:hlinkClick r:id="rId2" tooltip="Epatite C"/>
              </a:rPr>
              <a:t>Epatite C</a:t>
            </a:r>
            <a:r>
              <a:rPr lang="it-IT" dirty="0" smtClean="0"/>
              <a:t>,</a:t>
            </a:r>
          </a:p>
          <a:p>
            <a:pPr fontAlgn="base"/>
            <a:r>
              <a:rPr lang="it-IT" dirty="0" smtClean="0"/>
              <a:t>Vaccino anti </a:t>
            </a:r>
            <a:r>
              <a:rPr lang="it-IT" dirty="0" smtClean="0">
                <a:hlinkClick r:id="rId3" tooltip="Epatite B"/>
              </a:rPr>
              <a:t>epatite B</a:t>
            </a:r>
            <a:r>
              <a:rPr lang="it-IT" dirty="0" smtClean="0"/>
              <a:t>,</a:t>
            </a:r>
          </a:p>
          <a:p>
            <a:pPr fontAlgn="base"/>
            <a:r>
              <a:rPr lang="it-IT" dirty="0" smtClean="0"/>
              <a:t>Alcuni tipi di </a:t>
            </a:r>
            <a:r>
              <a:rPr lang="it-IT" dirty="0" smtClean="0">
                <a:hlinkClick r:id="rId4" tooltip="Vaccino antinfluenzale"/>
              </a:rPr>
              <a:t>vaccino antinfluenzale</a:t>
            </a:r>
            <a:r>
              <a:rPr lang="it-IT" dirty="0" smtClean="0"/>
              <a:t>,</a:t>
            </a:r>
          </a:p>
          <a:p>
            <a:pPr fontAlgn="base"/>
            <a:r>
              <a:rPr lang="it-IT" dirty="0" smtClean="0"/>
              <a:t>Allergeni (sostanze che scatenano le allergie),</a:t>
            </a:r>
          </a:p>
          <a:p>
            <a:pPr fontAlgn="base"/>
            <a:r>
              <a:rPr lang="it-IT" dirty="0" smtClean="0"/>
              <a:t>Pigmenti per i tatuaggi,</a:t>
            </a:r>
          </a:p>
          <a:p>
            <a:pPr fontAlgn="base"/>
            <a:r>
              <a:rPr lang="it-IT" dirty="0" smtClean="0"/>
              <a:t>Farmaci antinfiammatori non steroidei, ad esempio l’</a:t>
            </a:r>
            <a:r>
              <a:rPr lang="it-IT" dirty="0" err="1" smtClean="0"/>
              <a:t>ibuprofene</a:t>
            </a:r>
            <a:r>
              <a:rPr lang="it-IT" dirty="0" smtClean="0"/>
              <a:t> (il principio attivo del </a:t>
            </a:r>
            <a:r>
              <a:rPr lang="it-IT" dirty="0" err="1" smtClean="0"/>
              <a:t>Moment®</a:t>
            </a:r>
            <a:r>
              <a:rPr lang="it-IT" dirty="0" smtClean="0"/>
              <a:t>) e il </a:t>
            </a:r>
            <a:r>
              <a:rPr lang="it-IT" dirty="0" err="1" smtClean="0"/>
              <a:t>naprossene</a:t>
            </a:r>
            <a:r>
              <a:rPr lang="it-IT" dirty="0" smtClean="0"/>
              <a:t> (il principio attivo dell’</a:t>
            </a:r>
            <a:r>
              <a:rPr lang="it-IT" dirty="0" err="1" smtClean="0"/>
              <a:t>Aleve®</a:t>
            </a:r>
            <a:r>
              <a:rPr lang="it-IT" dirty="0" smtClean="0"/>
              <a:t>),</a:t>
            </a:r>
          </a:p>
          <a:p>
            <a:pPr fontAlgn="base"/>
            <a:r>
              <a:rPr lang="it-IT" dirty="0" smtClean="0"/>
              <a:t>Alcuni farmaci per le malattie cardiache, per l’</a:t>
            </a:r>
            <a:r>
              <a:rPr lang="it-IT" dirty="0" smtClean="0">
                <a:hlinkClick r:id="rId5" tooltip="Pressione alta"/>
              </a:rPr>
              <a:t>ipertensione</a:t>
            </a:r>
            <a:r>
              <a:rPr lang="it-IT" dirty="0" smtClean="0"/>
              <a:t> o l’</a:t>
            </a:r>
            <a:r>
              <a:rPr lang="it-IT" dirty="0" smtClean="0">
                <a:hlinkClick r:id="rId6" tooltip="Artrite"/>
              </a:rPr>
              <a:t>artrite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sintomi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Le manifestazioni e i sintomi del </a:t>
            </a:r>
            <a:r>
              <a:rPr lang="it-IT" dirty="0" err="1" smtClean="0"/>
              <a:t>lichen</a:t>
            </a:r>
            <a:r>
              <a:rPr lang="it-IT" dirty="0" smtClean="0"/>
              <a:t> </a:t>
            </a:r>
            <a:r>
              <a:rPr lang="it-IT" dirty="0" err="1" smtClean="0"/>
              <a:t>planus</a:t>
            </a:r>
            <a:r>
              <a:rPr lang="it-IT" dirty="0" smtClean="0"/>
              <a:t> variano a seconda della parte del corpo colpita, solo in rari casi la malattia peggiora dopo i primi mesi, ma i sintomi potrebbero perdurare per mesi o per diversi anni.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Manifestazioni nel cuoio capelluto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dirty="0" err="1" smtClean="0"/>
              <a:t>lichen</a:t>
            </a:r>
            <a:r>
              <a:rPr lang="it-IT" dirty="0" smtClean="0"/>
              <a:t> </a:t>
            </a:r>
            <a:r>
              <a:rPr lang="it-IT" dirty="0" err="1" smtClean="0"/>
              <a:t>planus</a:t>
            </a:r>
            <a:r>
              <a:rPr lang="it-IT" dirty="0" smtClean="0"/>
              <a:t> colpisce il cuoio capelluto relativamente di rado (questo disturbo è detto </a:t>
            </a:r>
            <a:r>
              <a:rPr lang="it-IT" dirty="0" err="1" smtClean="0"/>
              <a:t>lichen</a:t>
            </a:r>
            <a:r>
              <a:rPr lang="it-IT" dirty="0" smtClean="0"/>
              <a:t> </a:t>
            </a:r>
            <a:r>
              <a:rPr lang="it-IT" dirty="0" err="1" smtClean="0"/>
              <a:t>planopilaris</a:t>
            </a:r>
            <a:r>
              <a:rPr lang="it-IT" dirty="0" smtClean="0"/>
              <a:t>). Le lesioni possono provocare:</a:t>
            </a:r>
            <a:endParaRPr lang="it-IT" dirty="0"/>
          </a:p>
        </p:txBody>
      </p:sp>
      <p:sp>
        <p:nvSpPr>
          <p:cNvPr id="20482" name="AutoShape 2" descr="data:image/jpeg;base64,/9j/4AAQSkZJRgABAQAAAQABAAD/2wCEAAkGBxQTEhUUExQWFRQXFxcXFxYXGBgYGBwXFBYaFhgcFhoZHCggGBolHBgXITIhJSkrLi4uGB8zODMtNygtLisBCgoKDg0OGhAQFywkHCQsLCwsLCwsLCwsLCwsLCwsLCwsLCwsLCwsLCwsLCwsLCwsLCwsLCwsLCwsLCwsLCwsLP/AABEIALYBFAMBIgACEQEDEQH/xAAbAAACAwEBAQAAAAAAAAAAAAAABQECBAMGB//EAD0QAAEDAgUCBAUDAgQGAgMAAAEAAhEhMQMEEkFRYXEFIoGRMqGx0fATQsFSYnKC4fEGFBUjkqKywjNDU//EABkBAQEBAQEBAAAAAAAAAAAAAAABAgMEBf/EACIRAQEAAgEEAwEBAQAAAAAAAAABAhESAyExURMyQWEUBP/aAAwDAQACEQMRAD8A+LIQhGQhCFdAQhCAQhCgEIQrQIQpUEKVCmEAhCIUAgIhWDO3uPpMpBChW09R81BCohQrQohTQhCEK7AhCFQIQhAIQhAIQhUCEIQCEIQCEIWQKVCFQIQhAKQoQglCJRKUQpQiVBIUh3b2H4FWUSoLE9FCiVKCxA2PyUKAuuDgkn+Tt3/N00OZKhahljB8pt/v9vVS7KwBPxE0bvEA+l/yqulZELri4cT+fNULCgqHEIlTpRoQVhQpUudN/ft9URVCEIBCEKgQhCoEIQgEIQgEIQoBCEKgQhCAQhCgFIUKW7/m6AJQgBTpUAe0IXVuWcRIaSOQF0wsuSbd5UVmUhPMp4OHt1NDjcUiGkczPzjvxf8A6C6479PTn/Syul40ry+FuSRwDYjvxda8DLOkUqbAObvWkmnaR92+S8OtqtItS1iQL/l0xwfCS6xeGmvmETBFNUxFqnorGvjpKcnPleSKgmgmkAgCfMevWUP8JMucPMKw7o0bRNqAheowvDvOXFzjBMBhggCpdQERQ7g+ZUzGWNxIBnSKu+GKGTFJBn+0dU238Tyj/DGho8wPoft+QuGJlDQAADbVxz2916x+Tc0DyRB/pA9p2v8A+XC5vykAkhx94mL0qTb3qpWp03kMXKHdwvAAn+AuH/JONgT2i3ovUHKiTMA10tcA0RvEuBJnaqX4x8w0RA3iHQCRBIAvI577IxlhIS4uVcBUXrz2suDmQm2Ji6TUeU7A+315WR+b4oOKGZ7hHOxhQurzOx+S5lVlCEIQCEIVAhCEAhCEAhCFAIQhAIQhUCEIUEhWY0mwUBq74IIiCJrAIn6iEFsBkmvuB9BI/hPcjkDLXAySKA3JPMmCPwbLN4a9xodbgYo1sip3bYio/LeiyBwmtE/qEwQaNa3ezdJMeta2RvHHdTlvCy4NkgyLEAkRSvX8qtrvA2GJdAuIHyBnnj/e4bhRTUTE2ggz0iRZacDHIj4wO4iDvB36b9Fnb0zBh/6NABBEgn4gbRfV/EK4LgZdsA2YmYgCdNbbm63nGdMgCOpM9F1a030ggisEGg3r0WdukxkLtIdFIjjgW/nZd5JArqb0FaflUxw/D24gJaSDA37R6VU4eQMiteo2A/KpeyyMH6M1r9forHDLYFQTHQQW6hP1laywtdEAm8drnt16hVzroANzNP8ATihKzKtjFmGgCSS4Xi03Ji08/kpdmsxJ8rIdXzCKdw3am/eapjiYVJMEkegAVW5alR6n3nlXkcXncfBdWSDS5vIM0b+7r73WDG8MpOl0kRTSALGgqYvQL1zgLtaOSSQ0GtwLu7W7SuOK51TWK1Nh06fO6u3PLDbxmcyJtBkaQeAdImSepKx4+VI31HcRUT7r2WJgucHETwIBg/5gJNK2qseaEHS5o9GzT/D7d1qOWWDxr2EXEKhanmZLp0gB0wBDHNMu/wAQB6RHKWYjeRBF6EGetOq1pwrKQoVyaqCZRlVCEKgQhCAQhCAQhCAQhCAQhCAVg1S1s7Fa8DJlx+EkX3Ej2KijAAuSJFrj/wCI+ydZLLvMfCAbgXjqCP8A7TPC2eEZQt8wAZtQSYN/M4GO9L9Ku8Etj4g4/wB0AERppAhHTHD2zswJo52kkyfK2Perud9uq15fwttQC4gRJLDuBenM79kyyLsMAjUNVNIaBETJvU+g7puDIALdYqaS0CbxAF4HfdS2ad8en6IcDwehHmpMQSPN86X+S6jwpwbEg1uYcaVuWzz+VTV4Ak6ImdmgCY4oDTZcBiUNz0AP1pO/5bhla9ExZMLIPa0tmhuBpgxuRak97rTg5WkFzm8/CBWm7fyVswHiKyK+lOq2ZcNJ+IT3lWVrjCzD8P01a+lbia3HSJjbqtmCNnkEzuNvSnNUzbk28fhVcfLAWivr7FdCYl2JlwBWx2oKUNN5t80rfcnuBvcxTrt1Th48pmwFBeehi3Cx5pro0wQAZmpE3JtWlY/tuJWalL8PLgOdMgTQEg0Fq2ixEdFzcS8ODWiNp6nVa/Bn8OnBy8GoMkSREQBaa2gelTWF2flyKxFaCxjSOh23NukKVJGNuWofMSdyTSsWG/P4FXFexgOkSbiRNqkmm8WUZp/92kDu4ntJieppZYy3VTUTvsSeenT02WZVuMZ3ucSNJY0CIJLWGo5sRPyWPM44rME9bzegFOe625rI6nS4wOTEkdffb/fFiY+Fh/C0SdmlzulDWs8rcrnZNMWY8PeZLXOYCKNsIJmIDon1KReJZUYZIdIr8NTTbensvQ5txIoAw0EOguN5jy0uN4vRLsy4OGnSwEfvkkx6xFY+Z2XSPL1MY89iuk8c29beq4/nK2YjnRFQL2AHub/nKynDPT3b91XBQqFYt7e4+qgyqIQhCAQhCAQhCAQhSgArNH591VaMHB3JAHJ+wuoNPh2WLiON4/PkvX+G4AYBokR+6A2vSYM9+vdecwc2xogOP/jO+25+ULQzEe8iHaWzIkkO9jWfe11K64Q8zGYGogQSKGpdEUmCOYp1otGVwq2mKxEjkxSAYFTbulOTwKQA89GtG/dle6bZPIB4MveQJ/c8mxNG0EUIpN1PLv8AjY1+DFXQf6Q6wihIrfhXw8UD4MTTvQsd8h/Mpxk/BcucuC1pe4mrix1G6TSDE2sFGH4YyggXFC0gdbzuVMo3hexS7NPAqdYNnFjgfSBA7x6rXlM8f/5mf7SZ9imf/TsMGBekkagKcUt9rLi/LgGPKTMgAuB99za0LnXSWtDc6N2YnvB+oH0XfDzQmmGTOzgJ+UwOqztz72iC3Ve7awbRSHd6bKHZrBcfMI3FC0diSB8+fVVeRkDiH4MODT9955C64WA+7pM1gVH3P5dZGPF2AgdAR1ny09ulVuwsyYqOajUdiKgiLnbha7NbZc7jwIDTNSW6XSdqCKxT8lZc07W5sSBGunRsg9qzTgDdOsDFNSKkaQBS5Hm2oC03FajhZMwQHEgQWhonnUXFx7k6aT+1Nfu2e/pne8QBZwJhp2g3PtPfiKLs1nSPKBU3J2gb9bUHTutuLhUNG1iskSOBHAg+oCT479DXFou4gAVca0sIn5VFoSxLdfhZmg4HzEDmfodh2A3G9FlOO4CkAVJc8kb/ANN//IhaThucQ4iLSKQ20igkmZre654uA0XBe7rWOwNj1XPi1L2ZM29zoIeZpwB3qDE+3dY8egLQaxsQBafMTSI3B2oJotWa8QDBAgGQKCtaiJEbHfqk+adiYtgNP+JpvG5uYF9rd9SOWeUZ806GmMVzng2aQGAHcuJnhLWPN9RkH9sR8hXvVNP+muEToHB1Ncfa/F+FOZ8NN5BcaeVoApStpJrtXuujy3Gk+Ywv3AjtI1V6XPcfJZXUNRPqmua8NfSPNANAAKCpt61WDFa9tHCgVYs0yk9Pr90LoQI6rmFpgSohTpUIBCJQgEIQgkIUzA7/AEVVBYELthYbnmACft/AquLGyU28NeMM1Gp19jA3mRHvIRY3eHf8Ok6dTiC6gaASSelQExd4WcO2LJpRmon1MwCOpim6z4WbJFHQT/igiv8ASSSK9u615XKYmL8Bk8lsCgnytDrU362U8u2MkUblcVw0jFdJIoXy2e9J6iq34fhzmTqxSysEMcT/ABz9EyyPhIpqx2yP2lrQIPEmo61TDByrcM0IcRYgOYB/ncTsdp2SukmyMPxWxpxNRr5ZdPEnv/C15fxDHA8+E8Nm7W6pk1uJF/mnuC8GG6JFZpqvE3ECSNgVpyuGIo7ST+1zSKRuZms7AAfTOnTEnwc/gEQ8t1f04jYNZ5rO9OU5yeGzTOHoLYkgEW7A1pyqZ/woPFcLUOZc0j/CSa9oi9UkxvDXssZ/p67QJgC20ffOnbb1X/ajzNDZ/t09dihuXbMyDMUBBpwaVp3N15/wrxEyGSwOF239nEGa9eabr0OR0Eg6A09h2oajjdahLHcZVpPlYAd9TTPpA7dOiucOf2tB4iLcRstBYDM7WNaem3zV26rGCDYT9DFPmjpPBYwQSA2BW0EUMVAI+/zUPxbgkAyIkGoa6DFeqZFn9TDWfMK3PIr6wEvx8dmmCWkFz6Hq4moPz6prTNrPjyBqJoJd04I6m1rpJnGl7tMyB5ADBPlA+Ixf4RSlQn3iYjCDgBMilDXiu5iPUrzYcQYiWtrcSRc15Jjiyjnavmc0WQxgAgOlxgiIgyCLnntHXzmcz5bLWwCakzNOZuST/HctvEy3S8uIvJNQYaPkNWx56LyePlnYpk/+0zERG9TQf2iRsUYt14cif1SZ1OAIMUl0GDNonV/67SUyy2ScZhgAippPSCb7ffdGWwQxpDRNvi9KDa8BNMkcQASdIuS2DE239BKiSe2bF8FhsaTFiTpqBwAZp0EUXLAyuDhO1AAbQWnehAI+Ex6cr0RzMbdLhraUqKjigiyyYxY8CQJ/ze0Cw+a0lx2Q6G/tcCIkBpDtQmgdpjiCKTISrO5ap1SOrfM0T/ULzeid+IZHDMAiDcHSD7OuV57OZPEaNTQXD+qCINiCTQ1G61HDPEpzGCJ8pDtqXnt9pWZ3B+a7YzyaEIxcXUZdU03rapnqaweaKuLiP9fZQurRBBb5ukV9R9pXJETChCFQKWhCsCOD7oKkoAVweg+f3UiOJ7lQWwsMm352G5TXK5d0CB+e1/wLFgYgBkmg2H+0Jhls68nVYT5QKEwf27D+Pco1DnJYIbfSHCpmCRPLjTrWekJnlnYbi2QSCatkx3I3PSINK1oiyuKA5r3ObNTSIBNSRO/934fS5DEaY1OrfSNWnuSBLqdRXdI7Q6yzP1IgBopAAgiIAlzpAECx9pTvC/RY3/uODiNpp7TPy9kpyubwmiMJknmdPfUW37WWfMZgky57iLHTMz/SyvPrI5UtdsbNGo8Tc8luC0QKTBhruRFzS4kCl1oxcTTMREy4vkwd9Hm7cWSjDzgDIw4YI3NBxuZ523XH9Zrf/wAjieJZJreGukQZNY+ylans1/58l0XBs6jazYCa96fe+JhsiQHYk/FIcR60kQev0StrzMtbNiAXEAxfUGQR7URi+IEuh5pSRrMU6QXeqje3fM5JjqtlrxQloeSCLR7Wn2usuXzWKxpb5obw1rhx8Mgt9AuzsXDdEOgiKGXTO1R7LljfpyC1gB31OMQdxFflzApRpm5NrfF3NEgsc3cTMTtEkg9DRb8j4xhuBl2m8tILhHaL9F512Rw3EATr6EtoTSJJbHqJ4K0NyQwyDrD2zMO8rh14P+sRZWSpzr0WW8VaQNJ1UikAb2bBdzssXiI1h0g1BEFjxNOZEA1FR6WXXI5loA8huYDaO7wDXaxXXM5xh0wxxnlhJpMeZ3XeVdLy2WtZrLT8OmtKCRBki06TeOeitn8sNYNCZlxiAdVZiaTxJ3Vc3ghha/DDhWCIIbWW0pFy35rnj5iQ1wJbQCIihgU6eYqTslrz/j+GHOA+KtRuSABHWXOB7ArHkMpI1EEAUbqoSN3evPQwa03ZzHc7EcA95AaIEncmf80U9QtuUy7R5QJApasNiT689VLEnlhxMBocHaQ5rSIkxp3MUM+nJ9VObzBBP6ZcQRcQBBoIgcdP4W/N4wYKfCZ0zU9Y+n4YW5nGArphx4kmtptAptXlCsb8SHn/ALjsOp2/kCOYkBZ8dhv+sDJ6k808hKtnc7MgwACRpnkcxEfZKsV7KeURxMo55ZL4mdeLPJBrXTBp139Fkf4liG5n2j1AVMbMfkz7U/lZXvlajhlk7ZnMazJAB6Cnss5UIVYSFbVN/ff15VEKov8ApnYT2QqoQAapJQ37/REIDWVLZNBX0kqxbfgUmOFqy2Vc7eALzYfb8soq2SybiZtHMxW0xeeEzy2Exnmc6OJgzFoaPz+MpcxvWKbEmb3+pWjDaT58TsJMgDrNf9+oBjchnlsy4uBiBeoh1qTxPH1TbDzrGtpQdwST068n5heaGfL6CorA5Jp68n5UWvCxAQa63UBJkzw1o3tYcVvIbah83xVzvK2WsAJuWkxveQL1oKrpg630a06bEkcWFXUHqOoWTJ+HgN/UzEM/paTWALmKDinp155v/iNxGjBBa0U1AQTSungdqncqV0l0ZvezCALzAB/cRNf6QP23k09Vny3iMukNDQLA0O8GBb1PN15z9R01Ic47kwG93G9ugspxMwANMOxDWACWttwACQOlOoTSc3oMznW//sxcOb1oSfeiw4mfa2HDHaKULG195Pv8knxfEHtAgMYK0aNU7mamfVcn+OYjjAMyZo0zStqj0iKK8U+Q2P8AxA4QG4zjG0k0NLja9JK2ZTxRpu55mZaXvbXcug6q+hM+6DDzziC0gzUmWCaXFGkhtpMU7LZlmahIw2TSvngAX8rYrT5WurIxc7T/AAcyyfKWtEnytcQCeXAgm/M1CbZDxdoprI2Ia5/rMDzXn3SXAxxBnDFqnDadIANJDiQDThNss7AeKtvPmc8AAiopTtEfVa01Mm7GzOHNHSCBNxJFNyKGgtT1UNwZMilCYdilzTEGYcCBMDr1su3huSwSCIDsOZDbGDajr7jrRbMHwnLgwYA2MsdM2NWx+CE06Tw4+HZNj2wA2ehIIcKTQVVT5Xfp4jYFQDcVrMmsUEHf0W3GwWYTpwnGLESSJiKlpEUptZcvEMMvbNdbTAMyf/Zx3i9o9Us9LHmM9hacVwFWg6tprInqfJKjNeIwwtBcJo4iOeotBt37Ljmc/GIGvBEkhxGzgKU/zHfmu6Q5/O30dzYDoP7o/jbfFJlp3xMzLnGWwBGo1iTtN7f6WS3xDP4ddNTcuM6ZH9IBv3WbEwQJdiuJ6Tc7UFYp8kqzOZ1Sfz8ssyM556jpmc64k/zXrQG31ECqxuxCbkn1UVKiPVbkee3aqnSrT+fYKqMpLRyPn9oURwhQqBCmEaUAoUoQS1XwvK6otWOot81XDMEc7e66tZ8WxDf/ALNH8qDnhuE1mOi04mccRFGjgWp/KyAwuuC0EyTRFjRlS1vmcCeG2k3qbx+dF0zGYfiEavKBENsI2px7BccV8UaL+voOO+67YGGB8Q81zNh1M3PRRpsy2GIiSAb1vuR2pUpjk3NwTLoOJHkw2WbI/dPwmdzXhKz4g1g8rZdG9h6Wmx/BGJ+YoZPxXA37/m5oo1uQ3zfijnnU46uv7RFIbJ+fql2N4idjJ3Nvzv8AaTiaZtTrfmnTddWQPhq7dxsKft69aniCrpm5J1uu422n8j+VLsRzrmBShNIaAB3gRdc2sJNTvvckni8rXhubUOM9zuO1/n8lWdhmCYHw16TtNRsmOXydAdfaWRAAmd4vfpzbllcXBBLQHEmmr4QJJFYFDa8puzAMN1NgUOkiCZsfN5nVmq1IsdMlhYTCAWseZmWuHz+INME3HpVd34WGYgkOkD4p2G40AV6eq75bwxuJNTaPLIbO1YOoDgJhl8JuGYxG/qCukCDS3mvpHEk/wq1xLv8AkcQCWukTWDDg40NCZ+S0ZHLODgARMCZBpSPPqEbCo9IXrMhj6mB2uNg0OGpu0zAk/wCX3QfBW4sHUXQT8RaOZ07dNwCIvKl/jpMY8/8A8uZAc3CJO0RvvpgmDNYIvwu//IPPwMBJF2vkbGgIFbmZTJ//AA06PK52morMU36CaU9tzjcMbAjVUUkNLd6CARvAoIMg9FmuuM0G4OKwAPFNwTSDuXA8mIE8FY8TxF+ENAcCCbgGAdh8Ipb5rbm/GPJIkEW8zhBNN3Eb8b9SlGC8nU9xJAJkyJA+J1heRfoOqTslpT486gfOp1yZpa3Bpt/pPncbPkwGxPWwgz7QJ6BMfHsYPJDBFNRngxfrJ/JAXnMU6ZAkEgau1DH0Ptwl7uOV0jM45c4Emev2G3ZcY9kBSdqfb/ZHK3aHH2UD8/1Q4++5USqgJUIhS1s0QVVmhaHYGm4O1e4BXMt27V/1QUAkqxAH5/CGPjb8inz+irepUEjE6IVSUKghWk/RWaCWngR9afUqhQDY/Puuv6kmkAVPG0+q5lRCg7NZEHfYb+235RXfmdIhtOTWSTckn1FOq4ttJnp369FW1T3H3RVzaDf6b+/52o0SfuhjjP8AFP5oujmCdvSx9TYoOhsCTI6kTSBAE0HA6Kv60fDQdhPr+bqQwXcdN48p22AI+c91UYwHwtA/uNT86D2KIlhMUoPr6q+HJEVrfYGOSTWFnGIdvv7ceiNRmagn06IHORzDm/C6t6NcIET8TY/AmmD4s+lC5s0gOAPWYFfsOF5HSVZriKgq7Xb6FlM2/GBOotbOkASBLgeBNYN6JjlcVwGktjqTECJipgUm/WF5TwDNPOGdLmgh1JFRQWpzJTY+JYkAPI4A7ECoNNtl2xxt9PPl1tWzdeiwJaaDmkAzqMHcxW/dPMt4s4Nq1oiKBwAoKGNWkRyOQvHYOadMhwiKyJABcTFLip5otbPEHRNN2xAiDpAjkeUeo6q8b/Fn/RfdejzX/EGLpJDQaEEEkmkiauqRG2yU5d7iZbhQZFQ65BFHCYjpQ1CyP8VfphxZzqc0SJMeXcTOw2C6jNPeCGlrZDqSCSSQXEaW3Okbc+meF3vUb/0dtcqPGcliQx5bhkEEDSTIEa9+BX4t/VKczlNOGSQDxRpMmYNCZmD2gdFsz+QxtDcTUHNGk/ARpmSI13ttEws/iTzUNpJIoQRBEVjeKSP6T3WLNWvVMtyPI+In9Ns3NR0mTUixP0SEuJmt78meeU38XMeUV49LwlTB/v6LDlkvhsAqfQD9xG07Dk+3KMR2wq6upwMNiIhvAApPtS490SJ6SJtWjZs2vrdcziQIG+3ax6m97TRGVXADeVVACaeEeFOxTO3Ow6k7CoRqTbAzCmu31rFFrwMsJrUDaY7mU1dliXENHkA3E2NBEgSIFv8ARWxMsC0+Qz2JJMx2AAHJkmLVajVx0T42ZBhsODRMeb25AWR1gOfvCZ5vLwNO5J2PvJqPl6wluO+fSg7DlGHJqkBSB7qp/lEEoQQhUOsXwdjWmcZ2rj9IaSdJcPN+pO3CXZ7LMZp0Pc6b6mBkGGmkPdI816WUoUVnAkgW2UvNthFO33ohCIjVWvCtmH6nExFhcmwAmTuYn12FEIVVUHj8ooQhRF3O1Ct+enBXNCEBKlpKEIOuFikCB0uARS1x391BKhCBx4SIYYP7v4HVM8LMuFD5m8GY+tEIXsw+seLqfateG+asLmHuSPquuHmnWMGkm9d7TQoQtMtbMd9K09QfqVsZmHPIGo+8fQIQq09L+gRhtFDRoIcS4EFsGpt8VgF5rN4uqS7zOLiDMVMUJpWd0IXnz8vo4/WPC+KZfc1LvMT70HQQaJXi07bD0Br+VKELlY51wJlQWwT0QhZV0wWVBPP2X0Dw3ADGkgR5W24gj50QhI79J1x8mD5GUFTBGwEiTvSBaFgxGaTGwa72qbEV3upQq1l4JswzUXFoAmg3Nef/AGSN43HzUIUeerZnD0upYgOHZ4BAPaVxhCFWVm9UIQ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484" name="AutoShape 4" descr="data:image/jpeg;base64,/9j/4AAQSkZJRgABAQAAAQABAAD/2wCEAAkGBxQTEhUUExQWFRQXFxcXFxYXGBgYGBwXFBYaFhgcFhoZHCggGBolHBgXITIhJSkrLi4uGB8zODMtNygtLisBCgoKDg0OGhAQFywkHCQsLCwsLCwsLCwsLCwsLCwsLCwsLCwsLCwsLCwsLCwsLCwsLCwsLCwsLCwsLCwsLCwsLP/AABEIALYBFAMBIgACEQEDEQH/xAAbAAACAwEBAQAAAAAAAAAAAAAABQECBAMGB//EAD0QAAEDAgUCBAUDAgQGAgMAAAEAAhEhMQMEEkFRYXEFIoGRMqGx0fATQsFSYnKC4fEGFBUjkqKywjNDU//EABkBAQEBAQEBAAAAAAAAAAAAAAABAgMEBf/EACIRAQEAAgEEAwEBAQAAAAAAAAABAhESAyExURMyQWEUBP/aAAwDAQACEQMRAD8A+LIQhGQhCFdAQhCAQhCgEIQrQIQpUEKVCmEAhCIUAgIhWDO3uPpMpBChW09R81BCohQrQohTQhCEK7AhCFQIQhAIQhAIQhUCEIQCEIQCEIWQKVCFQIQhAKQoQglCJRKUQpQiVBIUh3b2H4FWUSoLE9FCiVKCxA2PyUKAuuDgkn+Tt3/N00OZKhahljB8pt/v9vVS7KwBPxE0bvEA+l/yqulZELri4cT+fNULCgqHEIlTpRoQVhQpUudN/ft9URVCEIBCEKgQhCoEIQgEIQgEIQoBCEKgQhCAQhCgFIUKW7/m6AJQgBTpUAe0IXVuWcRIaSOQF0wsuSbd5UVmUhPMp4OHt1NDjcUiGkczPzjvxf8A6C6479PTn/Syul40ry+FuSRwDYjvxda8DLOkUqbAObvWkmnaR92+S8OtqtItS1iQL/l0xwfCS6xeGmvmETBFNUxFqnorGvjpKcnPleSKgmgmkAgCfMevWUP8JMucPMKw7o0bRNqAheowvDvOXFzjBMBhggCpdQERQ7g+ZUzGWNxIBnSKu+GKGTFJBn+0dU238Tyj/DGho8wPoft+QuGJlDQAADbVxz2916x+Tc0DyRB/pA9p2v8A+XC5vykAkhx94mL0qTb3qpWp03kMXKHdwvAAn+AuH/JONgT2i3ovUHKiTMA10tcA0RvEuBJnaqX4x8w0RA3iHQCRBIAvI577IxlhIS4uVcBUXrz2suDmQm2Ji6TUeU7A+315WR+b4oOKGZ7hHOxhQurzOx+S5lVlCEIQCEIVAhCEAhCEAhCFAIQhAIQhUCEIUEhWY0mwUBq74IIiCJrAIn6iEFsBkmvuB9BI/hPcjkDLXAySKA3JPMmCPwbLN4a9xodbgYo1sip3bYio/LeiyBwmtE/qEwQaNa3ezdJMeta2RvHHdTlvCy4NkgyLEAkRSvX8qtrvA2GJdAuIHyBnnj/e4bhRTUTE2ggz0iRZacDHIj4wO4iDvB36b9Fnb0zBh/6NABBEgn4gbRfV/EK4LgZdsA2YmYgCdNbbm63nGdMgCOpM9F1a030ggisEGg3r0WdukxkLtIdFIjjgW/nZd5JArqb0FaflUxw/D24gJaSDA37R6VU4eQMiteo2A/KpeyyMH6M1r9forHDLYFQTHQQW6hP1laywtdEAm8drnt16hVzroANzNP8ATihKzKtjFmGgCSS4Xi03Ji08/kpdmsxJ8rIdXzCKdw3am/eapjiYVJMEkegAVW5alR6n3nlXkcXncfBdWSDS5vIM0b+7r73WDG8MpOl0kRTSALGgqYvQL1zgLtaOSSQ0GtwLu7W7SuOK51TWK1Nh06fO6u3PLDbxmcyJtBkaQeAdImSepKx4+VI31HcRUT7r2WJgucHETwIBg/5gJNK2qseaEHS5o9GzT/D7d1qOWWDxr2EXEKhanmZLp0gB0wBDHNMu/wAQB6RHKWYjeRBF6EGetOq1pwrKQoVyaqCZRlVCEKgQhCAQhCAQhCAQhCAQhCAVg1S1s7Fa8DJlx+EkX3Ej2KijAAuSJFrj/wCI+ydZLLvMfCAbgXjqCP8A7TPC2eEZQt8wAZtQSYN/M4GO9L9Ku8Etj4g4/wB0AERppAhHTHD2zswJo52kkyfK2Perud9uq15fwttQC4gRJLDuBenM79kyyLsMAjUNVNIaBETJvU+g7puDIALdYqaS0CbxAF4HfdS2ad8en6IcDwehHmpMQSPN86X+S6jwpwbEg1uYcaVuWzz+VTV4Ak6ImdmgCY4oDTZcBiUNz0AP1pO/5bhla9ExZMLIPa0tmhuBpgxuRak97rTg5WkFzm8/CBWm7fyVswHiKyK+lOq2ZcNJ+IT3lWVrjCzD8P01a+lbia3HSJjbqtmCNnkEzuNvSnNUzbk28fhVcfLAWivr7FdCYl2JlwBWx2oKUNN5t80rfcnuBvcxTrt1Th48pmwFBeehi3Cx5pro0wQAZmpE3JtWlY/tuJWalL8PLgOdMgTQEg0Fq2ixEdFzcS8ODWiNp6nVa/Bn8OnBy8GoMkSREQBaa2gelTWF2flyKxFaCxjSOh23NukKVJGNuWofMSdyTSsWG/P4FXFexgOkSbiRNqkmm8WUZp/92kDu4ntJieppZYy3VTUTvsSeenT02WZVuMZ3ucSNJY0CIJLWGo5sRPyWPM44rME9bzegFOe625rI6nS4wOTEkdffb/fFiY+Fh/C0SdmlzulDWs8rcrnZNMWY8PeZLXOYCKNsIJmIDon1KReJZUYZIdIr8NTTbensvQ5txIoAw0EOguN5jy0uN4vRLsy4OGnSwEfvkkx6xFY+Z2XSPL1MY89iuk8c29beq4/nK2YjnRFQL2AHub/nKynDPT3b91XBQqFYt7e4+qgyqIQhCAQhCAQhCAQhSgArNH591VaMHB3JAHJ+wuoNPh2WLiON4/PkvX+G4AYBokR+6A2vSYM9+vdecwc2xogOP/jO+25+ULQzEe8iHaWzIkkO9jWfe11K64Q8zGYGogQSKGpdEUmCOYp1otGVwq2mKxEjkxSAYFTbulOTwKQA89GtG/dle6bZPIB4MveQJ/c8mxNG0EUIpN1PLv8AjY1+DFXQf6Q6wihIrfhXw8UD4MTTvQsd8h/Mpxk/BcucuC1pe4mrix1G6TSDE2sFGH4YyggXFC0gdbzuVMo3hexS7NPAqdYNnFjgfSBA7x6rXlM8f/5mf7SZ9imf/TsMGBekkagKcUt9rLi/LgGPKTMgAuB99za0LnXSWtDc6N2YnvB+oH0XfDzQmmGTOzgJ+UwOqztz72iC3Ve7awbRSHd6bKHZrBcfMI3FC0diSB8+fVVeRkDiH4MODT9955C64WA+7pM1gVH3P5dZGPF2AgdAR1ny09ulVuwsyYqOajUdiKgiLnbha7NbZc7jwIDTNSW6XSdqCKxT8lZc07W5sSBGunRsg9qzTgDdOsDFNSKkaQBS5Hm2oC03FajhZMwQHEgQWhonnUXFx7k6aT+1Nfu2e/pne8QBZwJhp2g3PtPfiKLs1nSPKBU3J2gb9bUHTutuLhUNG1iskSOBHAg+oCT479DXFou4gAVca0sIn5VFoSxLdfhZmg4HzEDmfodh2A3G9FlOO4CkAVJc8kb/ANN//IhaThucQ4iLSKQ20igkmZre654uA0XBe7rWOwNj1XPi1L2ZM29zoIeZpwB3qDE+3dY8egLQaxsQBafMTSI3B2oJotWa8QDBAgGQKCtaiJEbHfqk+adiYtgNP+JpvG5uYF9rd9SOWeUZ806GmMVzng2aQGAHcuJnhLWPN9RkH9sR8hXvVNP+muEToHB1Ncfa/F+FOZ8NN5BcaeVoApStpJrtXuujy3Gk+Ywv3AjtI1V6XPcfJZXUNRPqmua8NfSPNANAAKCpt61WDFa9tHCgVYs0yk9Pr90LoQI6rmFpgSohTpUIBCJQgEIQgkIUzA7/AEVVBYELthYbnmACft/AquLGyU28NeMM1Gp19jA3mRHvIRY3eHf8Ok6dTiC6gaASSelQExd4WcO2LJpRmon1MwCOpim6z4WbJFHQT/igiv8ASSSK9u615XKYmL8Bk8lsCgnytDrU362U8u2MkUblcVw0jFdJIoXy2e9J6iq34fhzmTqxSysEMcT/ABz9EyyPhIpqx2yP2lrQIPEmo61TDByrcM0IcRYgOYB/ncTsdp2SukmyMPxWxpxNRr5ZdPEnv/C15fxDHA8+E8Nm7W6pk1uJF/mnuC8GG6JFZpqvE3ECSNgVpyuGIo7ST+1zSKRuZms7AAfTOnTEnwc/gEQ8t1f04jYNZ5rO9OU5yeGzTOHoLYkgEW7A1pyqZ/woPFcLUOZc0j/CSa9oi9UkxvDXssZ/p67QJgC20ffOnbb1X/ajzNDZ/t09dihuXbMyDMUBBpwaVp3N15/wrxEyGSwOF239nEGa9eabr0OR0Eg6A09h2oajjdahLHcZVpPlYAd9TTPpA7dOiucOf2tB4iLcRstBYDM7WNaem3zV26rGCDYT9DFPmjpPBYwQSA2BW0EUMVAI+/zUPxbgkAyIkGoa6DFeqZFn9TDWfMK3PIr6wEvx8dmmCWkFz6Hq4moPz6prTNrPjyBqJoJd04I6m1rpJnGl7tMyB5ADBPlA+Ixf4RSlQn3iYjCDgBMilDXiu5iPUrzYcQYiWtrcSRc15Jjiyjnavmc0WQxgAgOlxgiIgyCLnntHXzmcz5bLWwCakzNOZuST/HctvEy3S8uIvJNQYaPkNWx56LyePlnYpk/+0zERG9TQf2iRsUYt14cif1SZ1OAIMUl0GDNonV/67SUyy2ScZhgAippPSCb7ffdGWwQxpDRNvi9KDa8BNMkcQASdIuS2DE239BKiSe2bF8FhsaTFiTpqBwAZp0EUXLAyuDhO1AAbQWnehAI+Ex6cr0RzMbdLhraUqKjigiyyYxY8CQJ/ze0Cw+a0lx2Q6G/tcCIkBpDtQmgdpjiCKTISrO5ap1SOrfM0T/ULzeid+IZHDMAiDcHSD7OuV57OZPEaNTQXD+qCINiCTQ1G61HDPEpzGCJ8pDtqXnt9pWZ3B+a7YzyaEIxcXUZdU03rapnqaweaKuLiP9fZQurRBBb5ukV9R9pXJETChCFQKWhCsCOD7oKkoAVweg+f3UiOJ7lQWwsMm352G5TXK5d0CB+e1/wLFgYgBkmg2H+0Jhls68nVYT5QKEwf27D+Pco1DnJYIbfSHCpmCRPLjTrWekJnlnYbi2QSCatkx3I3PSINK1oiyuKA5r3ObNTSIBNSRO/934fS5DEaY1OrfSNWnuSBLqdRXdI7Q6yzP1IgBopAAgiIAlzpAECx9pTvC/RY3/uODiNpp7TPy9kpyubwmiMJknmdPfUW37WWfMZgky57iLHTMz/SyvPrI5UtdsbNGo8Tc8luC0QKTBhruRFzS4kCl1oxcTTMREy4vkwd9Hm7cWSjDzgDIw4YI3NBxuZ523XH9Zrf/wAjieJZJreGukQZNY+ylans1/58l0XBs6jazYCa96fe+JhsiQHYk/FIcR60kQev0StrzMtbNiAXEAxfUGQR7URi+IEuh5pSRrMU6QXeqje3fM5JjqtlrxQloeSCLR7Wn2usuXzWKxpb5obw1rhx8Mgt9AuzsXDdEOgiKGXTO1R7LljfpyC1gB31OMQdxFflzApRpm5NrfF3NEgsc3cTMTtEkg9DRb8j4xhuBl2m8tILhHaL9F512Rw3EATr6EtoTSJJbHqJ4K0NyQwyDrD2zMO8rh14P+sRZWSpzr0WW8VaQNJ1UikAb2bBdzssXiI1h0g1BEFjxNOZEA1FR6WXXI5loA8huYDaO7wDXaxXXM5xh0wxxnlhJpMeZ3XeVdLy2WtZrLT8OmtKCRBki06TeOeitn8sNYNCZlxiAdVZiaTxJ3Vc3ghha/DDhWCIIbWW0pFy35rnj5iQ1wJbQCIihgU6eYqTslrz/j+GHOA+KtRuSABHWXOB7ArHkMpI1EEAUbqoSN3evPQwa03ZzHc7EcA95AaIEncmf80U9QtuUy7R5QJApasNiT689VLEnlhxMBocHaQ5rSIkxp3MUM+nJ9VObzBBP6ZcQRcQBBoIgcdP4W/N4wYKfCZ0zU9Y+n4YW5nGArphx4kmtptAptXlCsb8SHn/ALjsOp2/kCOYkBZ8dhv+sDJ6k808hKtnc7MgwACRpnkcxEfZKsV7KeURxMo55ZL4mdeLPJBrXTBp139Fkf4liG5n2j1AVMbMfkz7U/lZXvlajhlk7ZnMazJAB6Cnss5UIVYSFbVN/ff15VEKov8ApnYT2QqoQAapJQ37/REIDWVLZNBX0kqxbfgUmOFqy2Vc7eALzYfb8soq2SybiZtHMxW0xeeEzy2Exnmc6OJgzFoaPz+MpcxvWKbEmb3+pWjDaT58TsJMgDrNf9+oBjchnlsy4uBiBeoh1qTxPH1TbDzrGtpQdwST068n5heaGfL6CorA5Jp68n5UWvCxAQa63UBJkzw1o3tYcVvIbah83xVzvK2WsAJuWkxveQL1oKrpg630a06bEkcWFXUHqOoWTJ+HgN/UzEM/paTWALmKDinp155v/iNxGjBBa0U1AQTSungdqncqV0l0ZvezCALzAB/cRNf6QP23k09Vny3iMukNDQLA0O8GBb1PN15z9R01Ic47kwG93G9ugspxMwANMOxDWACWttwACQOlOoTSc3oMznW//sxcOb1oSfeiw4mfa2HDHaKULG195Pv8knxfEHtAgMYK0aNU7mamfVcn+OYjjAMyZo0zStqj0iKK8U+Q2P8AxA4QG4zjG0k0NLja9JK2ZTxRpu55mZaXvbXcug6q+hM+6DDzziC0gzUmWCaXFGkhtpMU7LZlmahIw2TSvngAX8rYrT5WurIxc7T/AAcyyfKWtEnytcQCeXAgm/M1CbZDxdoprI2Ia5/rMDzXn3SXAxxBnDFqnDadIANJDiQDThNss7AeKtvPmc8AAiopTtEfVa01Mm7GzOHNHSCBNxJFNyKGgtT1UNwZMilCYdilzTEGYcCBMDr1su3huSwSCIDsOZDbGDajr7jrRbMHwnLgwYA2MsdM2NWx+CE06Tw4+HZNj2wA2ehIIcKTQVVT5Xfp4jYFQDcVrMmsUEHf0W3GwWYTpwnGLESSJiKlpEUptZcvEMMvbNdbTAMyf/Zx3i9o9Us9LHmM9hacVwFWg6tprInqfJKjNeIwwtBcJo4iOeotBt37Ljmc/GIGvBEkhxGzgKU/zHfmu6Q5/O30dzYDoP7o/jbfFJlp3xMzLnGWwBGo1iTtN7f6WS3xDP4ddNTcuM6ZH9IBv3WbEwQJdiuJ6Tc7UFYp8kqzOZ1Sfz8ssyM556jpmc64k/zXrQG31ECqxuxCbkn1UVKiPVbkee3aqnSrT+fYKqMpLRyPn9oURwhQqBCmEaUAoUoQS1XwvK6otWOot81XDMEc7e66tZ8WxDf/ALNH8qDnhuE1mOi04mccRFGjgWp/KyAwuuC0EyTRFjRlS1vmcCeG2k3qbx+dF0zGYfiEavKBENsI2px7BccV8UaL+voOO+67YGGB8Q81zNh1M3PRRpsy2GIiSAb1vuR2pUpjk3NwTLoOJHkw2WbI/dPwmdzXhKz4g1g8rZdG9h6Wmx/BGJ+YoZPxXA37/m5oo1uQ3zfijnnU46uv7RFIbJ+fql2N4idjJ3Nvzv8AaTiaZtTrfmnTddWQPhq7dxsKft69aniCrpm5J1uu422n8j+VLsRzrmBShNIaAB3gRdc2sJNTvvckni8rXhubUOM9zuO1/n8lWdhmCYHw16TtNRsmOXydAdfaWRAAmd4vfpzbllcXBBLQHEmmr4QJJFYFDa8puzAMN1NgUOkiCZsfN5nVmq1IsdMlhYTCAWseZmWuHz+INME3HpVd34WGYgkOkD4p2G40AV6eq75bwxuJNTaPLIbO1YOoDgJhl8JuGYxG/qCukCDS3mvpHEk/wq1xLv8AkcQCWukTWDDg40NCZ+S0ZHLODgARMCZBpSPPqEbCo9IXrMhj6mB2uNg0OGpu0zAk/wCX3QfBW4sHUXQT8RaOZ07dNwCIvKl/jpMY8/8A8uZAc3CJO0RvvpgmDNYIvwu//IPPwMBJF2vkbGgIFbmZTJ//AA06PK52morMU36CaU9tzjcMbAjVUUkNLd6CARvAoIMg9FmuuM0G4OKwAPFNwTSDuXA8mIE8FY8TxF+ENAcCCbgGAdh8Ipb5rbm/GPJIkEW8zhBNN3Eb8b9SlGC8nU9xJAJkyJA+J1heRfoOqTslpT486gfOp1yZpa3Bpt/pPncbPkwGxPWwgz7QJ6BMfHsYPJDBFNRngxfrJ/JAXnMU6ZAkEgau1DH0Ptwl7uOV0jM45c4Emev2G3ZcY9kBSdqfb/ZHK3aHH2UD8/1Q4++5USqgJUIhS1s0QVVmhaHYGm4O1e4BXMt27V/1QUAkqxAH5/CGPjb8inz+irepUEjE6IVSUKghWk/RWaCWngR9afUqhQDY/Puuv6kmkAVPG0+q5lRCg7NZEHfYb+235RXfmdIhtOTWSTckn1FOq4ttJnp369FW1T3H3RVzaDf6b+/52o0SfuhjjP8AFP5oujmCdvSx9TYoOhsCTI6kTSBAE0HA6Kv60fDQdhPr+bqQwXcdN48p22AI+c91UYwHwtA/uNT86D2KIlhMUoPr6q+HJEVrfYGOSTWFnGIdvv7ceiNRmagn06IHORzDm/C6t6NcIET8TY/AmmD4s+lC5s0gOAPWYFfsOF5HSVZriKgq7Xb6FlM2/GBOotbOkASBLgeBNYN6JjlcVwGktjqTECJipgUm/WF5TwDNPOGdLmgh1JFRQWpzJTY+JYkAPI4A7ECoNNtl2xxt9PPl1tWzdeiwJaaDmkAzqMHcxW/dPMt4s4Nq1oiKBwAoKGNWkRyOQvHYOadMhwiKyJABcTFLip5otbPEHRNN2xAiDpAjkeUeo6q8b/Fn/RfdejzX/EGLpJDQaEEEkmkiauqRG2yU5d7iZbhQZFQ65BFHCYjpQ1CyP8VfphxZzqc0SJMeXcTOw2C6jNPeCGlrZDqSCSSQXEaW3Okbc+meF3vUb/0dtcqPGcliQx5bhkEEDSTIEa9+BX4t/VKczlNOGSQDxRpMmYNCZmD2gdFsz+QxtDcTUHNGk/ARpmSI13ttEws/iTzUNpJIoQRBEVjeKSP6T3WLNWvVMtyPI+In9Ns3NR0mTUixP0SEuJmt78meeU38XMeUV49LwlTB/v6LDlkvhsAqfQD9xG07Dk+3KMR2wq6upwMNiIhvAApPtS490SJ6SJtWjZs2vrdcziQIG+3ax6m97TRGVXADeVVACaeEeFOxTO3Ow6k7CoRqTbAzCmu31rFFrwMsJrUDaY7mU1dliXENHkA3E2NBEgSIFv8ARWxMsC0+Qz2JJMx2AAHJkmLVajVx0T42ZBhsODRMeb25AWR1gOfvCZ5vLwNO5J2PvJqPl6wluO+fSg7DlGHJqkBSB7qp/lEEoQQhUOsXwdjWmcZ2rj9IaSdJcPN+pO3CXZ7LMZp0Pc6b6mBkGGmkPdI816WUoUVnAkgW2UvNthFO33ohCIjVWvCtmH6nExFhcmwAmTuYn12FEIVVUHj8ooQhRF3O1Ct+enBXNCEBKlpKEIOuFikCB0uARS1x391BKhCBx4SIYYP7v4HVM8LMuFD5m8GY+tEIXsw+seLqfateG+asLmHuSPquuHmnWMGkm9d7TQoQtMtbMd9K09QfqVsZmHPIGo+8fQIQq09L+gRhtFDRoIcS4EFsGpt8VgF5rN4uqS7zOLiDMVMUJpWd0IXnz8vo4/WPC+KZfc1LvMT70HQQaJXi07bD0Br+VKELlY51wJlQWwT0QhZV0wWVBPP2X0Dw3ADGkgR5W24gj50QhI79J1x8mD5GUFTBGwEiTvSBaFgxGaTGwa72qbEV3upQq1l4JswzUXFoAmg3Nef/AGSN43HzUIUeerZnD0upYgOHZ4BAPaVxhCFWVm9UIQ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0486" name="Picture 6" descr="http://www.dermatologyresearch.it/imder/Lichen/slides/lichen%20planus%20pila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924944"/>
            <a:ext cx="5243589" cy="3467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it-IT" dirty="0" smtClean="0"/>
              <a:t>Caduta dei capelli (temporanea o definitiva).</a:t>
            </a:r>
          </a:p>
          <a:p>
            <a:pPr fontAlgn="base"/>
            <a:r>
              <a:rPr lang="it-IT" dirty="0" smtClean="0"/>
              <a:t>Cicatrici o </a:t>
            </a:r>
            <a:r>
              <a:rPr lang="it-IT" dirty="0" err="1" smtClean="0"/>
              <a:t>discolorazione</a:t>
            </a:r>
            <a:r>
              <a:rPr lang="it-IT" dirty="0" smtClean="0"/>
              <a:t> del cuoio capelluto, dopo la guarigione delle lesioni</a:t>
            </a:r>
          </a:p>
          <a:p>
            <a:pPr>
              <a:buNone/>
            </a:pPr>
            <a:endParaRPr lang="it-IT" dirty="0"/>
          </a:p>
        </p:txBody>
      </p:sp>
      <p:pic>
        <p:nvPicPr>
          <p:cNvPr id="21506" name="Picture 2" descr="http://www.sitri.it/cicatriziali/follicoli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284984"/>
            <a:ext cx="2695575" cy="2343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Personalizzato 6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9B3F60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</TotalTime>
  <Words>287</Words>
  <Application>Microsoft Office PowerPoint</Application>
  <PresentationFormat>Presentazione su schermo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Loggia</vt:lpstr>
      <vt:lpstr>Lichen plano pilare</vt:lpstr>
      <vt:lpstr>Lichen plano pilare</vt:lpstr>
      <vt:lpstr>Diapositiva 3</vt:lpstr>
      <vt:lpstr>Diapositiva 4</vt:lpstr>
      <vt:lpstr>cause</vt:lpstr>
      <vt:lpstr>Diapositiva 6</vt:lpstr>
      <vt:lpstr>sintomi</vt:lpstr>
      <vt:lpstr>Manifestazioni nel cuoio capelluto</vt:lpstr>
      <vt:lpstr>Diapositiva 9</vt:lpstr>
      <vt:lpstr>terapia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Lichen plano pilare</dc:title>
  <dc:creator>Stefania</dc:creator>
  <cp:lastModifiedBy>Asus</cp:lastModifiedBy>
  <cp:revision>2</cp:revision>
  <dcterms:created xsi:type="dcterms:W3CDTF">2014-01-26T19:17:55Z</dcterms:created>
  <dcterms:modified xsi:type="dcterms:W3CDTF">2014-01-26T19:35:59Z</dcterms:modified>
</cp:coreProperties>
</file>