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4B6055F8-1D02-4417-9241-55C834FD9970}" type="datetimeFigureOut">
              <a:rPr lang="it-IT" smtClean="0"/>
              <a:pPr/>
              <a:t>29/05/2013</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007B441-5312-499D-93C3-6E37886527F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29/05/2013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29/05/2013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4B6055F8-1D02-4417-9241-55C834FD9970}" type="datetimeFigureOut">
              <a:rPr lang="it-IT" smtClean="0"/>
              <a:pPr/>
              <a:t>29/05/2013</a:t>
            </a:fld>
            <a:endParaRPr lang="it-IT"/>
          </a:p>
        </p:txBody>
      </p:sp>
      <p:sp>
        <p:nvSpPr>
          <p:cNvPr id="9" name="Segnaposto numero diapositiva 8"/>
          <p:cNvSpPr>
            <a:spLocks noGrp="1"/>
          </p:cNvSpPr>
          <p:nvPr>
            <p:ph type="sldNum" sz="quarter" idx="15"/>
          </p:nvPr>
        </p:nvSpPr>
        <p:spPr/>
        <p:txBody>
          <a:bodyPr rtlCol="0"/>
          <a:lstStyle/>
          <a:p>
            <a:fld id="{B007B441-5312-499D-93C3-6E37886527FA}"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4B6055F8-1D02-4417-9241-55C834FD9970}" type="datetimeFigureOut">
              <a:rPr lang="it-IT" smtClean="0"/>
              <a:pPr/>
              <a:t>29/05/2013</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29/05/2013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29/05/2013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4B6055F8-1D02-4417-9241-55C834FD9970}" type="datetimeFigureOut">
              <a:rPr lang="it-IT" smtClean="0"/>
              <a:pPr/>
              <a:t>29/05/2013</a:t>
            </a:fld>
            <a:endParaRPr lang="it-IT"/>
          </a:p>
        </p:txBody>
      </p:sp>
      <p:sp>
        <p:nvSpPr>
          <p:cNvPr id="7" name="Segnaposto numero diapositiva 6"/>
          <p:cNvSpPr>
            <a:spLocks noGrp="1"/>
          </p:cNvSpPr>
          <p:nvPr>
            <p:ph type="sldNum" sz="quarter" idx="11"/>
          </p:nvPr>
        </p:nvSpPr>
        <p:spPr/>
        <p:txBody>
          <a:bodyPr rtlCol="0"/>
          <a:lstStyle/>
          <a:p>
            <a:fld id="{B007B441-5312-499D-93C3-6E37886527FA}"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29/05/2013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4B6055F8-1D02-4417-9241-55C834FD9970}" type="datetimeFigureOut">
              <a:rPr lang="it-IT" smtClean="0"/>
              <a:pPr/>
              <a:t>29/05/2013</a:t>
            </a:fld>
            <a:endParaRPr lang="it-IT"/>
          </a:p>
        </p:txBody>
      </p:sp>
      <p:sp>
        <p:nvSpPr>
          <p:cNvPr id="22" name="Segnaposto numero diapositiva 21"/>
          <p:cNvSpPr>
            <a:spLocks noGrp="1"/>
          </p:cNvSpPr>
          <p:nvPr>
            <p:ph type="sldNum" sz="quarter" idx="15"/>
          </p:nvPr>
        </p:nvSpPr>
        <p:spPr/>
        <p:txBody>
          <a:bodyPr rtlCol="0"/>
          <a:lstStyle/>
          <a:p>
            <a:fld id="{B007B441-5312-499D-93C3-6E37886527FA}"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4B6055F8-1D02-4417-9241-55C834FD9970}" type="datetimeFigureOut">
              <a:rPr lang="it-IT" smtClean="0"/>
              <a:pPr/>
              <a:t>29/05/2013</a:t>
            </a:fld>
            <a:endParaRPr lang="it-IT"/>
          </a:p>
        </p:txBody>
      </p:sp>
      <p:sp>
        <p:nvSpPr>
          <p:cNvPr id="18" name="Segnaposto numero diapositiva 17"/>
          <p:cNvSpPr>
            <a:spLocks noGrp="1"/>
          </p:cNvSpPr>
          <p:nvPr>
            <p:ph type="sldNum" sz="quarter" idx="11"/>
          </p:nvPr>
        </p:nvSpPr>
        <p:spPr/>
        <p:txBody>
          <a:bodyPr rtlCol="0"/>
          <a:lstStyle/>
          <a:p>
            <a:fld id="{B007B441-5312-499D-93C3-6E37886527FA}"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6055F8-1D02-4417-9241-55C834FD9970}" type="datetimeFigureOut">
              <a:rPr lang="it-IT" smtClean="0"/>
              <a:pPr/>
              <a:t>29/05/2013</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t.wikipedia.org/wiki/peritoneo" TargetMode="External"/><Relationship Id="rId3" Type="http://schemas.openxmlformats.org/officeDocument/2006/relationships/hyperlink" Target="http://it.wikipedia.org/wiki/sierosa" TargetMode="External"/><Relationship Id="rId7" Type="http://schemas.openxmlformats.org/officeDocument/2006/relationships/hyperlink" Target="http://it.wikipedia.org/wiki/pleura" TargetMode="External"/><Relationship Id="rId2" Type="http://schemas.openxmlformats.org/officeDocument/2006/relationships/hyperlink" Target="http://it.wikiversity.org/w/index.php?title=W.mucosa&amp;action=edit&amp;redlink=1" TargetMode="External"/><Relationship Id="rId1" Type="http://schemas.openxmlformats.org/officeDocument/2006/relationships/slideLayout" Target="../slideLayouts/slideLayout2.xml"/><Relationship Id="rId6" Type="http://schemas.openxmlformats.org/officeDocument/2006/relationships/hyperlink" Target="http://it.wikipedia.org/wiki/pericardio" TargetMode="External"/><Relationship Id="rId5" Type="http://schemas.openxmlformats.org/officeDocument/2006/relationships/hyperlink" Target="http://it.wikipedia.org/wiki/ghiandola" TargetMode="External"/><Relationship Id="rId10" Type="http://schemas.openxmlformats.org/officeDocument/2006/relationships/hyperlink" Target="http://it.wikipedia.org/wiki/tonaca_propria" TargetMode="External"/><Relationship Id="rId4" Type="http://schemas.openxmlformats.org/officeDocument/2006/relationships/hyperlink" Target="http://it.wikipedia.org/wiki/Dotto_escretore" TargetMode="External"/><Relationship Id="rId9" Type="http://schemas.openxmlformats.org/officeDocument/2006/relationships/hyperlink" Target="http://it.wikiversity.org/w/index.php?title=Derma&amp;action=edit&amp;redlink=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it.wikiversity.org/w/index.php?title=Tessuto_ghiandolare&amp;action=edit&amp;redlink=1" TargetMode="External"/><Relationship Id="rId2" Type="http://schemas.openxmlformats.org/officeDocument/2006/relationships/hyperlink" Target="http://it.wikipedia.org/wiki/epitelio_ghiandolare" TargetMode="External"/><Relationship Id="rId1" Type="http://schemas.openxmlformats.org/officeDocument/2006/relationships/slideLayout" Target="../slideLayouts/slideLayout2.xml"/><Relationship Id="rId4" Type="http://schemas.openxmlformats.org/officeDocument/2006/relationships/hyperlink" Target="http://it.wikipedia.org/wiki/ghiandol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t.wikiversity.org/w/index.php?title=Tessuto_nervoso&amp;action=edit&amp;redlink=1" TargetMode="External"/><Relationship Id="rId2" Type="http://schemas.openxmlformats.org/officeDocument/2006/relationships/hyperlink" Target="http://it.wikiversity.org/w/index.php?title=Epitelio_sensoriale&amp;action=edit&amp;redlink=1" TargetMode="External"/><Relationship Id="rId1" Type="http://schemas.openxmlformats.org/officeDocument/2006/relationships/slideLayout" Target="../slideLayouts/slideLayout2.xml"/><Relationship Id="rId4" Type="http://schemas.openxmlformats.org/officeDocument/2006/relationships/hyperlink" Target="http://it.wikiversity.org/w/index.php?title=Neuroni&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 tessuti epiteliali</a:t>
            </a:r>
            <a:endParaRPr lang="it-IT" dirty="0"/>
          </a:p>
        </p:txBody>
      </p:sp>
      <p:sp>
        <p:nvSpPr>
          <p:cNvPr id="3" name="Sottotitolo 2"/>
          <p:cNvSpPr>
            <a:spLocks noGrp="1"/>
          </p:cNvSpPr>
          <p:nvPr>
            <p:ph type="subTitle" idx="1"/>
          </p:nvPr>
        </p:nvSpPr>
        <p:spPr/>
        <p:txBody>
          <a:bodyPr/>
          <a:lstStyle/>
          <a:p>
            <a:r>
              <a:rPr lang="it-IT" dirty="0" smtClean="0"/>
              <a:t>tricologia</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Tessuto epiteliale</a:t>
            </a:r>
            <a:endParaRPr lang="it-IT" dirty="0"/>
          </a:p>
        </p:txBody>
      </p:sp>
      <p:sp>
        <p:nvSpPr>
          <p:cNvPr id="3" name="Segnaposto contenuto 2"/>
          <p:cNvSpPr>
            <a:spLocks noGrp="1"/>
          </p:cNvSpPr>
          <p:nvPr>
            <p:ph sz="quarter" idx="1"/>
          </p:nvPr>
        </p:nvSpPr>
        <p:spPr/>
        <p:txBody>
          <a:bodyPr/>
          <a:lstStyle/>
          <a:p>
            <a:pPr>
              <a:buNone/>
            </a:pPr>
            <a:r>
              <a:rPr lang="it-IT" dirty="0" smtClean="0">
                <a:solidFill>
                  <a:schemeClr val="tx1">
                    <a:lumMod val="75000"/>
                  </a:schemeClr>
                </a:solidFill>
              </a:rPr>
              <a:t>Il </a:t>
            </a:r>
            <a:r>
              <a:rPr lang="it-IT" b="1" dirty="0" smtClean="0">
                <a:solidFill>
                  <a:schemeClr val="tx1">
                    <a:lumMod val="75000"/>
                  </a:schemeClr>
                </a:solidFill>
              </a:rPr>
              <a:t>tessuto epiteliale</a:t>
            </a:r>
            <a:r>
              <a:rPr lang="it-IT" dirty="0" smtClean="0">
                <a:solidFill>
                  <a:schemeClr val="tx1">
                    <a:lumMod val="75000"/>
                  </a:schemeClr>
                </a:solidFill>
              </a:rPr>
              <a:t> è un particolare tipo di tessuto costituito da cellule di forma regolare e quasi geometrica, che aderiscono le une alle altre. Le cellule che costituiscono il tessuto epiteliale svolgono funzioni di rivestimento, di trasporto, di </a:t>
            </a:r>
            <a:r>
              <a:rPr lang="it-IT" dirty="0" smtClean="0">
                <a:solidFill>
                  <a:schemeClr val="tx1">
                    <a:lumMod val="75000"/>
                  </a:schemeClr>
                </a:solidFill>
              </a:rPr>
              <a:t>secrezione</a:t>
            </a:r>
            <a:r>
              <a:rPr lang="it-IT" dirty="0" smtClean="0">
                <a:solidFill>
                  <a:schemeClr val="tx1">
                    <a:lumMod val="75000"/>
                  </a:schemeClr>
                </a:solidFill>
              </a:rPr>
              <a:t> e di assorbimento.</a:t>
            </a:r>
            <a:endParaRPr lang="it-IT" dirty="0">
              <a:solidFill>
                <a:schemeClr val="tx1">
                  <a:lumMod val="75000"/>
                </a:schemeClr>
              </a:solidFill>
            </a:endParaRPr>
          </a:p>
        </p:txBody>
      </p:sp>
      <p:pic>
        <p:nvPicPr>
          <p:cNvPr id="1026" name="Picture 2" descr="http://upload.wikimedia.org/wikipedia/commons/thumb/1/17/Illu_epithelium_it.png/350px-Illu_epithelium_it.png"/>
          <p:cNvPicPr>
            <a:picLocks noChangeAspect="1" noChangeArrowheads="1"/>
          </p:cNvPicPr>
          <p:nvPr/>
        </p:nvPicPr>
        <p:blipFill>
          <a:blip r:embed="rId2" cstate="print"/>
          <a:srcRect/>
          <a:stretch>
            <a:fillRect/>
          </a:stretch>
        </p:blipFill>
        <p:spPr bwMode="auto">
          <a:xfrm>
            <a:off x="1043607" y="4050381"/>
            <a:ext cx="6115875" cy="269098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r>
              <a:rPr lang="it-IT" dirty="0" smtClean="0">
                <a:solidFill>
                  <a:schemeClr val="tx1">
                    <a:lumMod val="75000"/>
                  </a:schemeClr>
                </a:solidFill>
              </a:rPr>
              <a:t>Nei </a:t>
            </a:r>
            <a:r>
              <a:rPr lang="it-IT" dirty="0" smtClean="0">
                <a:solidFill>
                  <a:schemeClr val="tx1">
                    <a:lumMod val="75000"/>
                  </a:schemeClr>
                </a:solidFill>
              </a:rPr>
              <a:t>vertebrati questo </a:t>
            </a:r>
            <a:r>
              <a:rPr lang="it-IT" dirty="0" smtClean="0">
                <a:solidFill>
                  <a:schemeClr val="tx1">
                    <a:lumMod val="75000"/>
                  </a:schemeClr>
                </a:solidFill>
              </a:rPr>
              <a:t>tessuto costituisce, in particolare, il rivestimento interno ed esterno della maggior parte delle superfici corporee. In qualunque posto si trovino, i tessuti epiteliali sono separati dai sottostanti mediante una membrana basale non cellulare, di natura fibrosa.</a:t>
            </a:r>
            <a:endParaRPr lang="it-IT" dirty="0">
              <a:solidFill>
                <a:schemeClr val="tx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r>
              <a:rPr lang="it-IT" dirty="0" smtClean="0">
                <a:solidFill>
                  <a:schemeClr val="tx1">
                    <a:lumMod val="75000"/>
                  </a:schemeClr>
                </a:solidFill>
              </a:rPr>
              <a:t>In istologia, i tessuti epiteliali possono essere classificati in base al ruolo che svolgono all'interno del corpo. Possono essere così distinti l'</a:t>
            </a:r>
            <a:r>
              <a:rPr lang="it-IT" i="1" dirty="0" smtClean="0">
                <a:solidFill>
                  <a:schemeClr val="tx1">
                    <a:lumMod val="75000"/>
                  </a:schemeClr>
                </a:solidFill>
              </a:rPr>
              <a:t>epitelio di rivestimento</a:t>
            </a:r>
            <a:r>
              <a:rPr lang="it-IT" dirty="0" smtClean="0">
                <a:solidFill>
                  <a:schemeClr val="tx1">
                    <a:lumMod val="75000"/>
                  </a:schemeClr>
                </a:solidFill>
              </a:rPr>
              <a:t>, l'</a:t>
            </a:r>
            <a:r>
              <a:rPr lang="it-IT" i="1" dirty="0" smtClean="0">
                <a:solidFill>
                  <a:schemeClr val="tx1">
                    <a:lumMod val="75000"/>
                  </a:schemeClr>
                </a:solidFill>
              </a:rPr>
              <a:t>epitelio sensoriale</a:t>
            </a:r>
            <a:r>
              <a:rPr lang="it-IT" dirty="0" smtClean="0">
                <a:solidFill>
                  <a:schemeClr val="tx1">
                    <a:lumMod val="75000"/>
                  </a:schemeClr>
                </a:solidFill>
              </a:rPr>
              <a:t> e l'</a:t>
            </a:r>
            <a:r>
              <a:rPr lang="it-IT" i="1" dirty="0" smtClean="0">
                <a:solidFill>
                  <a:schemeClr val="tx1">
                    <a:lumMod val="75000"/>
                  </a:schemeClr>
                </a:solidFill>
              </a:rPr>
              <a:t>epitelio ghiandolare</a:t>
            </a:r>
            <a:r>
              <a:rPr lang="it-IT" dirty="0" smtClean="0"/>
              <a:t>.</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Epitelio di rivestimento</a:t>
            </a:r>
            <a:endParaRPr lang="it-IT" dirty="0"/>
          </a:p>
        </p:txBody>
      </p:sp>
      <p:sp>
        <p:nvSpPr>
          <p:cNvPr id="3" name="Segnaposto contenuto 2"/>
          <p:cNvSpPr>
            <a:spLocks noGrp="1"/>
          </p:cNvSpPr>
          <p:nvPr>
            <p:ph sz="quarter" idx="1"/>
          </p:nvPr>
        </p:nvSpPr>
        <p:spPr/>
        <p:txBody>
          <a:bodyPr>
            <a:normAutofit fontScale="77500" lnSpcReduction="20000"/>
          </a:bodyPr>
          <a:lstStyle/>
          <a:p>
            <a:r>
              <a:rPr lang="it-IT" dirty="0" smtClean="0">
                <a:solidFill>
                  <a:schemeClr val="tx1">
                    <a:lumMod val="75000"/>
                  </a:schemeClr>
                </a:solidFill>
              </a:rPr>
              <a:t>L'epitelio di rivestimento ha la funzione di </a:t>
            </a:r>
            <a:r>
              <a:rPr lang="it-IT" i="1" dirty="0" smtClean="0">
                <a:solidFill>
                  <a:schemeClr val="tx1">
                    <a:lumMod val="75000"/>
                  </a:schemeClr>
                </a:solidFill>
              </a:rPr>
              <a:t>rivestire</a:t>
            </a:r>
            <a:r>
              <a:rPr lang="it-IT" dirty="0" smtClean="0">
                <a:solidFill>
                  <a:schemeClr val="tx1">
                    <a:lumMod val="75000"/>
                  </a:schemeClr>
                </a:solidFill>
              </a:rPr>
              <a:t> le cavità esterne ed interne del corpo. Va a formare lo strato di protezione esterno chiamato cute, costituisce le tonache </a:t>
            </a:r>
            <a:r>
              <a:rPr lang="it-IT" dirty="0" smtClean="0">
                <a:solidFill>
                  <a:schemeClr val="tx1">
                    <a:lumMod val="75000"/>
                  </a:schemeClr>
                </a:solidFill>
                <a:hlinkClick r:id="rId2" tooltip="W.mucosa (la pagina non esiste)"/>
              </a:rPr>
              <a:t>mucose</a:t>
            </a:r>
            <a:r>
              <a:rPr lang="it-IT" dirty="0" smtClean="0">
                <a:solidFill>
                  <a:schemeClr val="tx1">
                    <a:lumMod val="75000"/>
                  </a:schemeClr>
                </a:solidFill>
              </a:rPr>
              <a:t> e </a:t>
            </a:r>
            <a:r>
              <a:rPr lang="it-IT" dirty="0" smtClean="0">
                <a:solidFill>
                  <a:schemeClr val="tx1">
                    <a:lumMod val="75000"/>
                  </a:schemeClr>
                </a:solidFill>
                <a:hlinkClick r:id="rId3" tooltip="w:sierosa"/>
              </a:rPr>
              <a:t>sierose</a:t>
            </a:r>
            <a:r>
              <a:rPr lang="it-IT" dirty="0" smtClean="0">
                <a:solidFill>
                  <a:schemeClr val="tx1">
                    <a:lumMod val="75000"/>
                  </a:schemeClr>
                </a:solidFill>
              </a:rPr>
              <a:t>, localizzate nelle cavità interne del corpo, e ricopre inoltre i vasi sanguigni e i </a:t>
            </a:r>
            <a:r>
              <a:rPr lang="it-IT" dirty="0" smtClean="0">
                <a:solidFill>
                  <a:schemeClr val="tx1">
                    <a:lumMod val="75000"/>
                  </a:schemeClr>
                </a:solidFill>
                <a:hlinkClick r:id="rId4" tooltip="w:Dotto escretore"/>
              </a:rPr>
              <a:t>dotti escretori</a:t>
            </a:r>
            <a:r>
              <a:rPr lang="it-IT" dirty="0" smtClean="0">
                <a:solidFill>
                  <a:schemeClr val="tx1">
                    <a:lumMod val="75000"/>
                  </a:schemeClr>
                </a:solidFill>
              </a:rPr>
              <a:t> delle </a:t>
            </a:r>
            <a:r>
              <a:rPr lang="it-IT" dirty="0" smtClean="0">
                <a:solidFill>
                  <a:schemeClr val="tx1">
                    <a:lumMod val="75000"/>
                  </a:schemeClr>
                </a:solidFill>
                <a:hlinkClick r:id="rId5" tooltip="w:ghiandola"/>
              </a:rPr>
              <a:t>ghiandole</a:t>
            </a:r>
            <a:r>
              <a:rPr lang="it-IT" dirty="0" smtClean="0">
                <a:solidFill>
                  <a:schemeClr val="tx1">
                    <a:lumMod val="75000"/>
                  </a:schemeClr>
                </a:solidFill>
              </a:rPr>
              <a:t>. In particolare:</a:t>
            </a:r>
          </a:p>
          <a:p>
            <a:r>
              <a:rPr lang="it-IT" dirty="0" smtClean="0">
                <a:solidFill>
                  <a:schemeClr val="tx1">
                    <a:lumMod val="75000"/>
                  </a:schemeClr>
                </a:solidFill>
              </a:rPr>
              <a:t>la </a:t>
            </a:r>
            <a:r>
              <a:rPr lang="it-IT" i="1" dirty="0" smtClean="0">
                <a:solidFill>
                  <a:schemeClr val="tx1">
                    <a:lumMod val="75000"/>
                  </a:schemeClr>
                </a:solidFill>
              </a:rPr>
              <a:t>cute</a:t>
            </a:r>
            <a:r>
              <a:rPr lang="it-IT" dirty="0" smtClean="0">
                <a:solidFill>
                  <a:schemeClr val="tx1">
                    <a:lumMod val="75000"/>
                  </a:schemeClr>
                </a:solidFill>
              </a:rPr>
              <a:t> (o pelle) riveste l'esterno del corpo, formando una barriera che ha lo scopo di proteggere l'organismo da traumi fisici, da sostanze chimiche nocive o, ancora, dall'ingresso di virus,batteri ed altri microrganismi pericolosi per la salute.</a:t>
            </a:r>
          </a:p>
          <a:p>
            <a:r>
              <a:rPr lang="it-IT" dirty="0" smtClean="0">
                <a:solidFill>
                  <a:schemeClr val="tx1">
                    <a:lumMod val="75000"/>
                  </a:schemeClr>
                </a:solidFill>
              </a:rPr>
              <a:t>la </a:t>
            </a:r>
            <a:r>
              <a:rPr lang="it-IT" i="1" dirty="0" smtClean="0">
                <a:solidFill>
                  <a:schemeClr val="tx1">
                    <a:lumMod val="75000"/>
                  </a:schemeClr>
                </a:solidFill>
              </a:rPr>
              <a:t>tonaca</a:t>
            </a:r>
            <a:r>
              <a:rPr lang="it-IT" dirty="0" smtClean="0">
                <a:solidFill>
                  <a:schemeClr val="tx1">
                    <a:lumMod val="75000"/>
                  </a:schemeClr>
                </a:solidFill>
              </a:rPr>
              <a:t> (o membrana) </a:t>
            </a:r>
            <a:r>
              <a:rPr lang="it-IT" i="1" dirty="0" smtClean="0">
                <a:solidFill>
                  <a:schemeClr val="tx1">
                    <a:lumMod val="75000"/>
                  </a:schemeClr>
                </a:solidFill>
              </a:rPr>
              <a:t>mucosa</a:t>
            </a:r>
            <a:r>
              <a:rPr lang="it-IT" dirty="0" smtClean="0">
                <a:solidFill>
                  <a:schemeClr val="tx1">
                    <a:lumMod val="75000"/>
                  </a:schemeClr>
                </a:solidFill>
              </a:rPr>
              <a:t> ricopre le cavità interne del corpo comunicanti con l'esterno, come l'apparato digerente, l'apparato respiratorio, l'apparato urinario e genitale.</a:t>
            </a:r>
          </a:p>
          <a:p>
            <a:r>
              <a:rPr lang="it-IT" dirty="0" smtClean="0">
                <a:solidFill>
                  <a:schemeClr val="tx1">
                    <a:lumMod val="75000"/>
                  </a:schemeClr>
                </a:solidFill>
              </a:rPr>
              <a:t>la </a:t>
            </a:r>
            <a:r>
              <a:rPr lang="it-IT" i="1" dirty="0" smtClean="0">
                <a:solidFill>
                  <a:schemeClr val="tx1">
                    <a:lumMod val="75000"/>
                  </a:schemeClr>
                </a:solidFill>
              </a:rPr>
              <a:t>tonaca</a:t>
            </a:r>
            <a:r>
              <a:rPr lang="it-IT" dirty="0" smtClean="0">
                <a:solidFill>
                  <a:schemeClr val="tx1">
                    <a:lumMod val="75000"/>
                  </a:schemeClr>
                </a:solidFill>
              </a:rPr>
              <a:t> (o membrana) </a:t>
            </a:r>
            <a:r>
              <a:rPr lang="it-IT" i="1" dirty="0" smtClean="0">
                <a:solidFill>
                  <a:schemeClr val="tx1">
                    <a:lumMod val="75000"/>
                  </a:schemeClr>
                </a:solidFill>
              </a:rPr>
              <a:t>sierosa</a:t>
            </a:r>
            <a:r>
              <a:rPr lang="it-IT" dirty="0" smtClean="0">
                <a:solidFill>
                  <a:schemeClr val="tx1">
                    <a:lumMod val="75000"/>
                  </a:schemeClr>
                </a:solidFill>
              </a:rPr>
              <a:t> riveste le cavità interne del corpo non comunicanti con l'esterno, come il </a:t>
            </a:r>
            <a:r>
              <a:rPr lang="it-IT" dirty="0" smtClean="0">
                <a:solidFill>
                  <a:schemeClr val="tx1">
                    <a:lumMod val="75000"/>
                  </a:schemeClr>
                </a:solidFill>
                <a:hlinkClick r:id="rId6" tooltip="w:pericardio"/>
              </a:rPr>
              <a:t>pericardio</a:t>
            </a:r>
            <a:r>
              <a:rPr lang="it-IT" dirty="0" smtClean="0">
                <a:solidFill>
                  <a:schemeClr val="tx1">
                    <a:lumMod val="75000"/>
                  </a:schemeClr>
                </a:solidFill>
              </a:rPr>
              <a:t>, la </a:t>
            </a:r>
            <a:r>
              <a:rPr lang="it-IT" dirty="0" smtClean="0">
                <a:solidFill>
                  <a:schemeClr val="tx1">
                    <a:lumMod val="75000"/>
                  </a:schemeClr>
                </a:solidFill>
                <a:hlinkClick r:id="rId7" tooltip="w:pleura"/>
              </a:rPr>
              <a:t>pleura</a:t>
            </a:r>
            <a:r>
              <a:rPr lang="it-IT" dirty="0" smtClean="0">
                <a:solidFill>
                  <a:schemeClr val="tx1">
                    <a:lumMod val="75000"/>
                  </a:schemeClr>
                </a:solidFill>
              </a:rPr>
              <a:t> ed il </a:t>
            </a:r>
            <a:r>
              <a:rPr lang="it-IT" dirty="0" smtClean="0">
                <a:solidFill>
                  <a:schemeClr val="tx1">
                    <a:lumMod val="75000"/>
                  </a:schemeClr>
                </a:solidFill>
                <a:hlinkClick r:id="rId8" tooltip="w:peritoneo"/>
              </a:rPr>
              <a:t>peritoneo</a:t>
            </a:r>
            <a:r>
              <a:rPr lang="it-IT" dirty="0" smtClean="0">
                <a:solidFill>
                  <a:schemeClr val="tx1">
                    <a:lumMod val="75000"/>
                  </a:schemeClr>
                </a:solidFill>
              </a:rPr>
              <a:t>. Nelle </a:t>
            </a:r>
            <a:r>
              <a:rPr lang="it-IT" dirty="0" smtClean="0">
                <a:solidFill>
                  <a:schemeClr val="tx1">
                    <a:lumMod val="75000"/>
                  </a:schemeClr>
                </a:solidFill>
              </a:rPr>
              <a:t>sue varie localizzazioni, questo tipo di epitelio poggia sempre su un tessuto connettivo sottostante, denominato </a:t>
            </a:r>
            <a:r>
              <a:rPr lang="it-IT" dirty="0" smtClean="0">
                <a:solidFill>
                  <a:schemeClr val="tx1">
                    <a:lumMod val="75000"/>
                  </a:schemeClr>
                </a:solidFill>
                <a:hlinkClick r:id="rId9" tooltip="Derma (la pagina non esiste)"/>
              </a:rPr>
              <a:t>derma</a:t>
            </a:r>
            <a:r>
              <a:rPr lang="it-IT" dirty="0" smtClean="0">
                <a:solidFill>
                  <a:schemeClr val="tx1">
                    <a:lumMod val="75000"/>
                  </a:schemeClr>
                </a:solidFill>
              </a:rPr>
              <a:t> nel caso della cute e </a:t>
            </a:r>
            <a:r>
              <a:rPr lang="it-IT" dirty="0" smtClean="0">
                <a:solidFill>
                  <a:schemeClr val="tx1">
                    <a:lumMod val="75000"/>
                  </a:schemeClr>
                </a:solidFill>
                <a:hlinkClick r:id="rId10" tooltip="w:tonaca propria"/>
              </a:rPr>
              <a:t>tonaca propria</a:t>
            </a:r>
            <a:r>
              <a:rPr lang="it-IT" dirty="0" smtClean="0">
                <a:solidFill>
                  <a:schemeClr val="tx1">
                    <a:lumMod val="75000"/>
                  </a:schemeClr>
                </a:solidFill>
              </a:rPr>
              <a:t> nel caso di sierose e mucose.</a:t>
            </a:r>
          </a:p>
          <a:p>
            <a:endParaRPr lang="it-IT" dirty="0">
              <a:solidFill>
                <a:schemeClr val="tx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L’epitelio ghiandolare</a:t>
            </a:r>
            <a:endParaRPr lang="it-IT" dirty="0"/>
          </a:p>
        </p:txBody>
      </p:sp>
      <p:sp>
        <p:nvSpPr>
          <p:cNvPr id="3" name="Segnaposto contenuto 2"/>
          <p:cNvSpPr>
            <a:spLocks noGrp="1"/>
          </p:cNvSpPr>
          <p:nvPr>
            <p:ph sz="quarter" idx="1"/>
          </p:nvPr>
        </p:nvSpPr>
        <p:spPr/>
        <p:txBody>
          <a:bodyPr/>
          <a:lstStyle/>
          <a:p>
            <a:r>
              <a:rPr lang="it-IT" dirty="0" smtClean="0">
                <a:solidFill>
                  <a:schemeClr val="tx1">
                    <a:lumMod val="75000"/>
                  </a:schemeClr>
                </a:solidFill>
              </a:rPr>
              <a:t>L'</a:t>
            </a:r>
            <a:r>
              <a:rPr lang="it-IT" dirty="0" smtClean="0">
                <a:solidFill>
                  <a:schemeClr val="tx1">
                    <a:lumMod val="75000"/>
                  </a:schemeClr>
                </a:solidFill>
                <a:hlinkClick r:id="rId2" tooltip="w:epitelio ghiandolare"/>
              </a:rPr>
              <a:t>epitelio ghiandolare</a:t>
            </a:r>
            <a:r>
              <a:rPr lang="it-IT" dirty="0" smtClean="0">
                <a:solidFill>
                  <a:schemeClr val="tx1">
                    <a:lumMod val="75000"/>
                  </a:schemeClr>
                </a:solidFill>
              </a:rPr>
              <a:t> (chiamato anche </a:t>
            </a:r>
            <a:r>
              <a:rPr lang="it-IT" dirty="0" smtClean="0">
                <a:solidFill>
                  <a:schemeClr val="tx1">
                    <a:lumMod val="75000"/>
                  </a:schemeClr>
                </a:solidFill>
                <a:hlinkClick r:id="rId3" tooltip="Tessuto ghiandolare (la pagina non esiste)"/>
              </a:rPr>
              <a:t>tessuto ghiandolare</a:t>
            </a:r>
            <a:r>
              <a:rPr lang="it-IT" dirty="0" smtClean="0">
                <a:solidFill>
                  <a:schemeClr val="tx1">
                    <a:lumMod val="75000"/>
                  </a:schemeClr>
                </a:solidFill>
              </a:rPr>
              <a:t>) forma le </a:t>
            </a:r>
            <a:r>
              <a:rPr lang="it-IT" dirty="0" smtClean="0">
                <a:solidFill>
                  <a:schemeClr val="tx1">
                    <a:lumMod val="75000"/>
                  </a:schemeClr>
                </a:solidFill>
                <a:hlinkClick r:id="rId4" tooltip="w:ghiandola"/>
              </a:rPr>
              <a:t>ghiandole</a:t>
            </a:r>
            <a:r>
              <a:rPr lang="it-IT" dirty="0" smtClean="0">
                <a:solidFill>
                  <a:schemeClr val="tx1">
                    <a:lumMod val="75000"/>
                  </a:schemeClr>
                </a:solidFill>
              </a:rPr>
              <a:t>, </a:t>
            </a:r>
            <a:r>
              <a:rPr lang="it-IT" dirty="0" err="1" smtClean="0">
                <a:solidFill>
                  <a:schemeClr val="tx1">
                    <a:lumMod val="75000"/>
                  </a:schemeClr>
                </a:solidFill>
              </a:rPr>
              <a:t>stutture</a:t>
            </a:r>
            <a:r>
              <a:rPr lang="it-IT" dirty="0" smtClean="0">
                <a:solidFill>
                  <a:schemeClr val="tx1">
                    <a:lumMod val="75000"/>
                  </a:schemeClr>
                </a:solidFill>
              </a:rPr>
              <a:t> atte alla produzione e secrezione di sostanze utili all'organismo</a:t>
            </a:r>
            <a:endParaRPr lang="it-IT" dirty="0">
              <a:solidFill>
                <a:schemeClr val="tx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L’epitelio sensoriale</a:t>
            </a:r>
            <a:endParaRPr lang="it-IT"/>
          </a:p>
        </p:txBody>
      </p:sp>
      <p:sp>
        <p:nvSpPr>
          <p:cNvPr id="3" name="Segnaposto contenuto 2"/>
          <p:cNvSpPr>
            <a:spLocks noGrp="1"/>
          </p:cNvSpPr>
          <p:nvPr>
            <p:ph sz="quarter" idx="1"/>
          </p:nvPr>
        </p:nvSpPr>
        <p:spPr/>
        <p:txBody>
          <a:bodyPr>
            <a:normAutofit/>
          </a:bodyPr>
          <a:lstStyle/>
          <a:p>
            <a:r>
              <a:rPr lang="it-IT" dirty="0" smtClean="0"/>
              <a:t>L'</a:t>
            </a:r>
            <a:r>
              <a:rPr lang="it-IT" dirty="0" smtClean="0">
                <a:hlinkClick r:id="rId2" tooltip="Epitelio sensoriale (la pagina non esiste)"/>
              </a:rPr>
              <a:t>epitelio sensoriale</a:t>
            </a:r>
            <a:r>
              <a:rPr lang="it-IT" dirty="0" smtClean="0"/>
              <a:t> è costituito da cellule disperse negli epiteli di rivestimento, che hanno la funzione di ricevere e trasmettere determinati stimoli esterni alle cellule del </a:t>
            </a:r>
            <a:r>
              <a:rPr lang="it-IT" dirty="0" smtClean="0">
                <a:hlinkClick r:id="rId3" tooltip="Tessuto nervoso (la pagina non esiste)"/>
              </a:rPr>
              <a:t>tessuto nervoso</a:t>
            </a:r>
            <a:r>
              <a:rPr lang="it-IT" dirty="0" smtClean="0"/>
              <a:t>. Ne sono un esempio le cellule che costituiscono le papille gustative e le cellule acustiche </a:t>
            </a:r>
            <a:r>
              <a:rPr lang="it-IT" dirty="0" smtClean="0"/>
              <a:t>dell'orecchio. Sebbene </a:t>
            </a:r>
            <a:r>
              <a:rPr lang="it-IT" dirty="0" smtClean="0"/>
              <a:t>possano apparire simili in funzione, non sono da confondere con le </a:t>
            </a:r>
            <a:r>
              <a:rPr lang="it-IT" dirty="0" smtClean="0">
                <a:hlinkClick r:id="rId4" tooltip="Neuroni (la pagina non esiste)"/>
              </a:rPr>
              <a:t>cellule nervose</a:t>
            </a:r>
            <a:r>
              <a:rPr lang="it-IT" dirty="0" smtClean="0"/>
              <a:t>. Le cellule epiteliali sensoriali infatti non presentano </a:t>
            </a:r>
            <a:r>
              <a:rPr lang="it-IT" dirty="0" err="1" smtClean="0"/>
              <a:t>assone</a:t>
            </a:r>
            <a:r>
              <a:rPr lang="it-IT" dirty="0" smtClean="0"/>
              <a:t>. Sono invece avvolte dalle espansioni terminali di fibre nervose appartenenti a neuroni sensoriali il cui soma è localizzato nei gangli cerebro-spinali.</a:t>
            </a:r>
          </a:p>
          <a:p>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Personalizzato 1">
      <a:dk1>
        <a:srgbClr val="EB9E6F"/>
      </a:dk1>
      <a:lt1>
        <a:sysClr val="window" lastClr="FFFFFF"/>
      </a:lt1>
      <a:dk2>
        <a:srgbClr val="575F6D"/>
      </a:dk2>
      <a:lt2>
        <a:srgbClr val="FFF39D"/>
      </a:lt2>
      <a:accent1>
        <a:srgbClr val="B248AD"/>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TotalTime>
  <Words>23</Words>
  <Application>Microsoft Office PowerPoint</Application>
  <PresentationFormat>Presentazione su schermo (4:3)</PresentationFormat>
  <Paragraphs>15</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Loggia</vt:lpstr>
      <vt:lpstr>I tessuti epiteliali</vt:lpstr>
      <vt:lpstr>Tessuto epiteliale</vt:lpstr>
      <vt:lpstr>Diapositiva 3</vt:lpstr>
      <vt:lpstr>Diapositiva 4</vt:lpstr>
      <vt:lpstr>Epitelio di rivestimento</vt:lpstr>
      <vt:lpstr>L’epitelio ghiandolare</vt:lpstr>
      <vt:lpstr>L’epitelio sensoriale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tessuti epiteliali</dc:title>
  <dc:creator>Stefania</dc:creator>
  <cp:lastModifiedBy>Asus</cp:lastModifiedBy>
  <cp:revision>2</cp:revision>
  <dcterms:created xsi:type="dcterms:W3CDTF">2013-05-29T17:04:54Z</dcterms:created>
  <dcterms:modified xsi:type="dcterms:W3CDTF">2013-05-29T17:18:22Z</dcterms:modified>
</cp:coreProperties>
</file>