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5" r:id="rId19"/>
    <p:sldId id="269" r:id="rId20"/>
    <p:sldId id="276" r:id="rId21"/>
    <p:sldId id="277" r:id="rId22"/>
    <p:sldId id="278" r:id="rId23"/>
    <p:sldId id="279" r:id="rId24"/>
    <p:sldId id="280" r:id="rId25"/>
    <p:sldId id="274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effluvio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effluvio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Sono naturalmente frequenti anche forme di passaggio fra effluvio in </a:t>
            </a:r>
            <a:r>
              <a:rPr lang="it-IT" dirty="0" err="1" smtClean="0"/>
              <a:t>telogen</a:t>
            </a:r>
            <a:r>
              <a:rPr lang="it-IT" dirty="0" smtClean="0"/>
              <a:t> ed effluvio in </a:t>
            </a:r>
            <a:r>
              <a:rPr lang="it-IT" dirty="0" err="1" smtClean="0"/>
              <a:t>anagen</a:t>
            </a:r>
            <a:r>
              <a:rPr lang="it-IT" dirty="0" smtClean="0"/>
              <a:t>,</a:t>
            </a:r>
          </a:p>
          <a:p>
            <a:r>
              <a:rPr lang="it-IT" dirty="0" smtClean="0"/>
              <a:t>quando lo squilibrio metabolico che colpisce il capello non è sufficientemente forte da far cadere</a:t>
            </a:r>
          </a:p>
          <a:p>
            <a:r>
              <a:rPr lang="it-IT" dirty="0" smtClean="0"/>
              <a:t>tutti gli </a:t>
            </a:r>
            <a:r>
              <a:rPr lang="it-IT" dirty="0" err="1" smtClean="0"/>
              <a:t>anagen</a:t>
            </a:r>
            <a:r>
              <a:rPr lang="it-IT" dirty="0" smtClean="0"/>
              <a:t> ma permette ad una parte di questi di arrivare al </a:t>
            </a:r>
            <a:r>
              <a:rPr lang="it-IT" dirty="0" err="1" smtClean="0"/>
              <a:t>telogen</a:t>
            </a:r>
            <a:r>
              <a:rPr lang="it-IT" dirty="0" smtClean="0"/>
              <a:t>. Il </a:t>
            </a:r>
            <a:r>
              <a:rPr lang="it-IT" dirty="0" err="1" smtClean="0"/>
              <a:t>tricogramma</a:t>
            </a:r>
            <a:r>
              <a:rPr lang="it-IT" dirty="0" smtClean="0"/>
              <a:t> in questi</a:t>
            </a:r>
          </a:p>
          <a:p>
            <a:r>
              <a:rPr lang="it-IT" dirty="0" smtClean="0"/>
              <a:t>casi non sarà normale ma sarà simile a quello di un </a:t>
            </a:r>
            <a:r>
              <a:rPr lang="it-IT" dirty="0" err="1" smtClean="0"/>
              <a:t>defluvio</a:t>
            </a:r>
            <a:r>
              <a:rPr lang="it-IT" dirty="0" smtClean="0"/>
              <a:t> in </a:t>
            </a:r>
            <a:r>
              <a:rPr lang="it-IT" dirty="0" err="1" smtClean="0"/>
              <a:t>telogen</a:t>
            </a:r>
            <a:r>
              <a:rPr lang="it-IT" dirty="0" smtClean="0"/>
              <a:t>, però l'esame microscopico</a:t>
            </a:r>
          </a:p>
          <a:p>
            <a:r>
              <a:rPr lang="it-IT" dirty="0" smtClean="0"/>
              <a:t>mostrerà che i capelli caduti sono, in numero elevato, </a:t>
            </a:r>
            <a:r>
              <a:rPr lang="it-IT" dirty="0" err="1" smtClean="0"/>
              <a:t>anagen</a:t>
            </a:r>
            <a:r>
              <a:rPr lang="it-IT" dirty="0" smtClean="0"/>
              <a:t> distrofici.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L'esempio clinico di gran lunga più importante di </a:t>
            </a:r>
            <a:r>
              <a:rPr lang="it-IT" dirty="0" err="1" smtClean="0"/>
              <a:t>anagen</a:t>
            </a:r>
            <a:r>
              <a:rPr lang="it-IT" dirty="0" smtClean="0"/>
              <a:t> effluvio è l'alopecia areata, quadro che è</a:t>
            </a:r>
          </a:p>
          <a:p>
            <a:r>
              <a:rPr lang="it-IT" dirty="0" smtClean="0"/>
              <a:t>ampiamente trattato in un capitolo dedicato.</a:t>
            </a:r>
          </a:p>
          <a:p>
            <a:r>
              <a:rPr lang="it-IT" dirty="0" smtClean="0"/>
              <a:t>Anche l'</a:t>
            </a:r>
            <a:r>
              <a:rPr lang="it-IT" dirty="0" err="1" smtClean="0"/>
              <a:t>anagen</a:t>
            </a:r>
            <a:r>
              <a:rPr lang="it-IT" dirty="0" smtClean="0"/>
              <a:t> </a:t>
            </a:r>
            <a:r>
              <a:rPr lang="it-IT" dirty="0" err="1" smtClean="0"/>
              <a:t>effluvium</a:t>
            </a:r>
            <a:r>
              <a:rPr lang="it-IT" dirty="0" smtClean="0"/>
              <a:t> è, il più delle volte, ad andamento benigno e spontaneamente reversibile</a:t>
            </a:r>
          </a:p>
          <a:p>
            <a:r>
              <a:rPr lang="it-IT" dirty="0" smtClean="0"/>
              <a:t>ed il trattamento di scelta consiste ancora nell'allontanamento della causa scatenante, quando</a:t>
            </a:r>
          </a:p>
          <a:p>
            <a:r>
              <a:rPr lang="it-IT" dirty="0" smtClean="0"/>
              <a:t>questo è possibile.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CAUSE COMUNI </a:t>
            </a:r>
            <a:r>
              <a:rPr lang="it-IT" dirty="0" err="1" smtClean="0"/>
              <a:t>DI</a:t>
            </a:r>
            <a:r>
              <a:rPr lang="it-IT" dirty="0" smtClean="0"/>
              <a:t> ANAGEN EFFLUVIO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alopecia </a:t>
            </a:r>
            <a:r>
              <a:rPr lang="it-IT" dirty="0" smtClean="0"/>
              <a:t>areata</a:t>
            </a:r>
          </a:p>
          <a:p>
            <a:r>
              <a:rPr lang="it-IT" dirty="0" smtClean="0"/>
              <a:t>chemioterapia antineoplastica</a:t>
            </a:r>
          </a:p>
          <a:p>
            <a:r>
              <a:rPr lang="it-IT" dirty="0" smtClean="0"/>
              <a:t>radiazioni ionizzanti</a:t>
            </a:r>
          </a:p>
          <a:p>
            <a:r>
              <a:rPr lang="it-IT" dirty="0" smtClean="0"/>
              <a:t>forti rialzi termici</a:t>
            </a:r>
          </a:p>
          <a:p>
            <a:r>
              <a:rPr lang="it-IT" dirty="0" smtClean="0"/>
              <a:t>dieta </a:t>
            </a:r>
            <a:r>
              <a:rPr lang="it-IT" dirty="0" err="1" smtClean="0"/>
              <a:t>aproteica</a:t>
            </a:r>
            <a:endParaRPr lang="it-IT" dirty="0" smtClean="0"/>
          </a:p>
          <a:p>
            <a:r>
              <a:rPr lang="it-IT" dirty="0" smtClean="0"/>
              <a:t>avvelenamenti</a:t>
            </a:r>
          </a:p>
          <a:p>
            <a:r>
              <a:rPr lang="it-IT" dirty="0" smtClean="0"/>
              <a:t>farmaci (arsenico, bismuto, colchicina, tallio, citostatici etc.)</a:t>
            </a:r>
          </a:p>
          <a:p>
            <a:r>
              <a:rPr lang="it-IT" dirty="0" err="1" smtClean="0"/>
              <a:t>Defluvio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DEFLUVIO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defluvio</a:t>
            </a:r>
            <a:r>
              <a:rPr lang="it-IT" dirty="0" smtClean="0"/>
              <a:t> è una caduta di capelli, per lo più di entità modesta ma definitiva per la </a:t>
            </a:r>
            <a:r>
              <a:rPr lang="it-IT" dirty="0" smtClean="0"/>
              <a:t>progressiva involuzione </a:t>
            </a:r>
            <a:r>
              <a:rPr lang="it-IT" dirty="0" smtClean="0"/>
              <a:t>del capello </a:t>
            </a:r>
            <a:r>
              <a:rPr lang="it-IT" dirty="0" smtClean="0"/>
              <a:t> </a:t>
            </a:r>
            <a:r>
              <a:rPr lang="it-IT" dirty="0" smtClean="0"/>
              <a:t>o per la perdita progressiva del follicolo per sclerosi </a:t>
            </a:r>
            <a:r>
              <a:rPr lang="it-IT" dirty="0" smtClean="0"/>
              <a:t>o atrofia</a:t>
            </a:r>
            <a:r>
              <a:rPr lang="it-IT" dirty="0" smtClean="0"/>
              <a:t>. Nel </a:t>
            </a:r>
            <a:r>
              <a:rPr lang="it-IT" dirty="0" err="1" smtClean="0"/>
              <a:t>defluvio</a:t>
            </a:r>
            <a:r>
              <a:rPr lang="it-IT" dirty="0" smtClean="0"/>
              <a:t> i capelli che cadono vanno pertanto in gran parte perduti</a:t>
            </a:r>
            <a:r>
              <a:rPr lang="it-IT" dirty="0" smtClean="0"/>
              <a:t>. (ESEMPIO. Alopecia androgenetica)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Influenza ormonale sui capelli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ormoni steroidi-androgeni permettono il realizzarsi del messaggio genetico, permettono cioè</a:t>
            </a:r>
          </a:p>
          <a:p>
            <a:r>
              <a:rPr lang="it-IT" dirty="0" smtClean="0"/>
              <a:t>che il genotipo "calvo", diventi fenotipo. Questo controllo steroideo si attua essenzialmente</a:t>
            </a:r>
          </a:p>
          <a:p>
            <a:r>
              <a:rPr lang="it-IT" dirty="0" smtClean="0"/>
              <a:t>attraverso il metabolismo del testosterone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nodo centrale del controllo steroideo sul pelo e sul capello è il metabolismo intracellulare del</a:t>
            </a:r>
          </a:p>
          <a:p>
            <a:r>
              <a:rPr lang="it-IT" dirty="0" smtClean="0"/>
              <a:t>testosterone.</a:t>
            </a:r>
          </a:p>
          <a:p>
            <a:r>
              <a:rPr lang="it-IT" dirty="0" smtClean="0"/>
              <a:t>Il testosterone, il più importante ormone androgeno nell'uomo, è secreto dai testicoli e solo in</a:t>
            </a:r>
          </a:p>
          <a:p>
            <a:r>
              <a:rPr lang="it-IT" dirty="0" smtClean="0"/>
              <a:t>quantità insignificante dalle ghiandole surrenali.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Nella donna il principale androgeno circolante nel plasma è invece l'</a:t>
            </a:r>
            <a:r>
              <a:rPr lang="it-IT" dirty="0" err="1" smtClean="0"/>
              <a:t>androstenedione</a:t>
            </a:r>
            <a:r>
              <a:rPr lang="it-IT" dirty="0" smtClean="0"/>
              <a:t>, seguito dal</a:t>
            </a:r>
          </a:p>
          <a:p>
            <a:r>
              <a:rPr lang="it-IT" dirty="0" err="1" smtClean="0"/>
              <a:t>deidroepiandrosterone</a:t>
            </a:r>
            <a:r>
              <a:rPr lang="it-IT" dirty="0" smtClean="0"/>
              <a:t>, dall'</a:t>
            </a:r>
            <a:r>
              <a:rPr lang="it-IT" dirty="0" err="1" smtClean="0"/>
              <a:t>androstenediolo</a:t>
            </a:r>
            <a:r>
              <a:rPr lang="it-IT" dirty="0" smtClean="0"/>
              <a:t> ed infine testosterone: tutti di origine </a:t>
            </a:r>
            <a:r>
              <a:rPr lang="it-IT" dirty="0" err="1" smtClean="0"/>
              <a:t>surrenalica</a:t>
            </a:r>
            <a:r>
              <a:rPr lang="it-IT" dirty="0" smtClean="0"/>
              <a:t> ed</a:t>
            </a:r>
          </a:p>
          <a:p>
            <a:r>
              <a:rPr lang="it-IT" dirty="0" smtClean="0"/>
              <a:t>ovarica.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Il testosterone si lega ad un recettore e dunque </a:t>
            </a:r>
            <a:r>
              <a:rPr lang="it-IT" dirty="0" err="1" smtClean="0"/>
              <a:t>dereprime</a:t>
            </a:r>
            <a:r>
              <a:rPr lang="it-IT" dirty="0" smtClean="0"/>
              <a:t> </a:t>
            </a:r>
            <a:r>
              <a:rPr lang="it-IT" dirty="0" smtClean="0"/>
              <a:t>uno o più geni portatori del</a:t>
            </a:r>
          </a:p>
          <a:p>
            <a:r>
              <a:rPr lang="it-IT" dirty="0" smtClean="0"/>
              <a:t>carattere "calvo" come del carattere "peloso". I geni </a:t>
            </a:r>
            <a:r>
              <a:rPr lang="it-IT" dirty="0" err="1" smtClean="0"/>
              <a:t>depreressi</a:t>
            </a:r>
            <a:r>
              <a:rPr lang="it-IT" dirty="0" smtClean="0"/>
              <a:t> </a:t>
            </a:r>
            <a:r>
              <a:rPr lang="it-IT" dirty="0" smtClean="0"/>
              <a:t>inducono la formazione di RNA</a:t>
            </a:r>
          </a:p>
          <a:p>
            <a:r>
              <a:rPr lang="it-IT" dirty="0" smtClean="0"/>
              <a:t>messaggero che, uscito dal nucleo, a livello </a:t>
            </a:r>
            <a:r>
              <a:rPr lang="it-IT" dirty="0" err="1" smtClean="0"/>
              <a:t>ribosomiale</a:t>
            </a:r>
            <a:r>
              <a:rPr lang="it-IT" dirty="0" smtClean="0"/>
              <a:t>, non consente la sintesi delle proteine</a:t>
            </a:r>
          </a:p>
          <a:p>
            <a:r>
              <a:rPr lang="it-IT" dirty="0" smtClean="0"/>
              <a:t>costituenti il capello mentre permette la produzione delle proteine costituenti i peli </a:t>
            </a:r>
            <a:r>
              <a:rPr lang="it-IT" dirty="0" smtClean="0"/>
              <a:t>sessuali maschili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trasformazione del pelo lanuginoso in pelo terminale all'epoca della pubertà è attribuibile ad un</a:t>
            </a:r>
          </a:p>
          <a:p>
            <a:r>
              <a:rPr lang="it-IT" dirty="0" smtClean="0"/>
              <a:t>aumento degli androgeni circolanti ed al metabolismo del </a:t>
            </a:r>
            <a:r>
              <a:rPr lang="it-IT" dirty="0" err="1" smtClean="0"/>
              <a:t>diidrotestosterone</a:t>
            </a:r>
            <a:r>
              <a:rPr lang="it-IT" dirty="0" smtClean="0"/>
              <a:t> a livello dei follicoli</a:t>
            </a:r>
          </a:p>
          <a:p>
            <a:r>
              <a:rPr lang="it-IT" dirty="0" smtClean="0"/>
              <a:t>piliferi. Purtroppo in molti giovani oltre a questa trasformazione fisiologica potranno verificarsi</a:t>
            </a:r>
          </a:p>
          <a:p>
            <a:r>
              <a:rPr lang="it-IT" dirty="0" smtClean="0"/>
              <a:t>anche effetti indesiderabili come, ad esempio, acne, </a:t>
            </a:r>
            <a:r>
              <a:rPr lang="it-IT" dirty="0" err="1" smtClean="0"/>
              <a:t>irsutismo</a:t>
            </a:r>
            <a:r>
              <a:rPr lang="it-IT" dirty="0" smtClean="0"/>
              <a:t>, seborrea, </a:t>
            </a:r>
            <a:r>
              <a:rPr lang="it-IT" dirty="0" err="1" smtClean="0"/>
              <a:t>defluvio</a:t>
            </a:r>
            <a:r>
              <a:rPr lang="it-IT" dirty="0" smtClean="0"/>
              <a:t> androgenetico.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 quanto detto fino ad ora appare verosimile attribuire la calvizie, nell'uomo come nella donna, all'</a:t>
            </a:r>
          </a:p>
          <a:p>
            <a:r>
              <a:rPr lang="it-IT" dirty="0" smtClean="0"/>
              <a:t>interazione fra ormoni androgeni, una predisposizione genetica, una regolazione ipofisaria.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effluvio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caduta di alcune centinaia, talvolta migliaia, di capelli al giorno definisce il fenomeno dell'effluvio,</a:t>
            </a:r>
          </a:p>
          <a:p>
            <a:r>
              <a:rPr lang="it-IT" dirty="0" smtClean="0"/>
              <a:t>evento impressionante, spesso fonte di ansia e disperazione, ma generalmente benigno,</a:t>
            </a:r>
          </a:p>
          <a:p>
            <a:r>
              <a:rPr lang="it-IT" dirty="0" smtClean="0"/>
              <a:t>autolimitato, reversibile, senza mai vera involuzione del pelo verso il </a:t>
            </a:r>
            <a:r>
              <a:rPr lang="it-IT" dirty="0" err="1" smtClean="0"/>
              <a:t>vellus</a:t>
            </a:r>
            <a:r>
              <a:rPr lang="it-IT" dirty="0" smtClean="0"/>
              <a:t> o perdita dell'annesso</a:t>
            </a:r>
          </a:p>
          <a:p>
            <a:r>
              <a:rPr lang="it-IT" dirty="0" smtClean="0"/>
              <a:t>cutaneo per atrofia del follicolo. Nell'effluvio non c'è quindi una vera perdita di capelli.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ormoni tiroidei, ed in particolare la tiroxina, sembrano avere importanza particolarmente nelle</a:t>
            </a:r>
          </a:p>
          <a:p>
            <a:r>
              <a:rPr lang="it-IT" dirty="0" smtClean="0"/>
              <a:t>prime fasi dell'</a:t>
            </a:r>
            <a:r>
              <a:rPr lang="it-IT" dirty="0" err="1" smtClean="0"/>
              <a:t>anagen</a:t>
            </a:r>
            <a:r>
              <a:rPr lang="it-IT" dirty="0" smtClean="0"/>
              <a:t>; la carenza di tiroxina nell'ipotiroidismo fa sì che i capelli siano ruvidi, secchi,</a:t>
            </a:r>
          </a:p>
          <a:p>
            <a:r>
              <a:rPr lang="it-IT" dirty="0" smtClean="0"/>
              <a:t>fragili e cadano in </a:t>
            </a:r>
            <a:r>
              <a:rPr lang="it-IT" dirty="0" err="1" smtClean="0"/>
              <a:t>telogen</a:t>
            </a:r>
            <a:r>
              <a:rPr lang="it-IT" dirty="0" smtClean="0"/>
              <a:t> in modo talvolta imponente (</a:t>
            </a:r>
            <a:r>
              <a:rPr lang="it-IT" dirty="0" err="1" smtClean="0"/>
              <a:t>telogen</a:t>
            </a:r>
            <a:r>
              <a:rPr lang="it-IT" dirty="0" smtClean="0"/>
              <a:t> </a:t>
            </a:r>
            <a:r>
              <a:rPr lang="it-IT" dirty="0" err="1" smtClean="0"/>
              <a:t>effluvium</a:t>
            </a:r>
            <a:r>
              <a:rPr lang="it-IT" dirty="0" smtClean="0"/>
              <a:t> ipotiroideo).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Anomalie del fusto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Moniletrix</a:t>
            </a:r>
            <a:r>
              <a:rPr lang="it-IT" dirty="0" smtClean="0"/>
              <a:t>:</a:t>
            </a:r>
          </a:p>
          <a:p>
            <a:r>
              <a:rPr lang="it-IT" dirty="0" smtClean="0"/>
              <a:t>il fusto ha complessivamente un aspetto che lo fa assomigliare ad una catena di rosario od a una</a:t>
            </a:r>
          </a:p>
          <a:p>
            <a:r>
              <a:rPr lang="it-IT" dirty="0" smtClean="0"/>
              <a:t>collana (</a:t>
            </a:r>
            <a:r>
              <a:rPr lang="it-IT" dirty="0" err="1" smtClean="0"/>
              <a:t>moniletrix</a:t>
            </a:r>
            <a:r>
              <a:rPr lang="it-IT" dirty="0" smtClean="0"/>
              <a:t>) in quanto presenta, a distanza regolare l'uno dall'altro, rigonfiamenti ellittici di</a:t>
            </a:r>
          </a:p>
          <a:p>
            <a:r>
              <a:rPr lang="it-IT" dirty="0" smtClean="0"/>
              <a:t>O,7-1 mm di lunghezza, detti "nodi"; questi sono spesso privi di cuticola e separati fra loro da</a:t>
            </a:r>
          </a:p>
          <a:p>
            <a:r>
              <a:rPr lang="it-IT" dirty="0" smtClean="0"/>
              <a:t>restringimenti affusolati detti "internodi"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Nel </a:t>
            </a:r>
            <a:r>
              <a:rPr lang="it-IT" dirty="0" err="1" smtClean="0"/>
              <a:t>moniletrix</a:t>
            </a:r>
            <a:r>
              <a:rPr lang="it-IT" dirty="0" smtClean="0"/>
              <a:t> il capello</a:t>
            </a:r>
          </a:p>
          <a:p>
            <a:r>
              <a:rPr lang="it-IT" dirty="0" smtClean="0"/>
              <a:t>con grande facilità si spezza ad 1 - 2 cm dalla cute dando origine ad una </a:t>
            </a:r>
            <a:r>
              <a:rPr lang="it-IT" dirty="0" err="1" smtClean="0"/>
              <a:t>pseudo-alopecia</a:t>
            </a:r>
            <a:r>
              <a:rPr lang="it-IT" dirty="0" smtClean="0"/>
              <a:t> diffusa</a:t>
            </a:r>
          </a:p>
          <a:p>
            <a:r>
              <a:rPr lang="it-IT" dirty="0" smtClean="0"/>
              <a:t>che interessa soprattutto le zone di maggior sfregamento come la nuca. Il cuoio capelluto presenta</a:t>
            </a:r>
          </a:p>
          <a:p>
            <a:r>
              <a:rPr lang="it-IT" dirty="0" smtClean="0"/>
              <a:t>tipiche papule follicolari </a:t>
            </a:r>
            <a:r>
              <a:rPr lang="it-IT" dirty="0" err="1" smtClean="0"/>
              <a:t>cheratosiche</a:t>
            </a:r>
            <a:r>
              <a:rPr lang="it-IT" dirty="0" smtClean="0"/>
              <a:t>. Il </a:t>
            </a:r>
            <a:r>
              <a:rPr lang="it-IT" dirty="0" err="1" smtClean="0"/>
              <a:t>Moniletrix</a:t>
            </a:r>
            <a:r>
              <a:rPr lang="it-IT" dirty="0" smtClean="0"/>
              <a:t> si manifesta nei primi mesi di vita e tende a</a:t>
            </a:r>
          </a:p>
          <a:p>
            <a:r>
              <a:rPr lang="it-IT" dirty="0" smtClean="0"/>
              <a:t>migliorare con l'età, senza tuttavia risolvere. L'alterazione è ereditaria e può colpire anche i peli di</a:t>
            </a:r>
          </a:p>
          <a:p>
            <a:r>
              <a:rPr lang="it-IT" dirty="0" smtClean="0"/>
              <a:t>tutti i distretti cutanei.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3614" y="1700808"/>
            <a:ext cx="6898786" cy="20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Peli a baionetta:</a:t>
            </a:r>
          </a:p>
          <a:p>
            <a:r>
              <a:rPr lang="it-IT" dirty="0" smtClean="0"/>
              <a:t>i peli hanno fusto affilato con una globosità </a:t>
            </a:r>
            <a:r>
              <a:rPr lang="it-IT" dirty="0" err="1" smtClean="0"/>
              <a:t>iperpigmentata</a:t>
            </a:r>
            <a:r>
              <a:rPr lang="it-IT" dirty="0" smtClean="0"/>
              <a:t> della corteccia prima</a:t>
            </a:r>
          </a:p>
          <a:p>
            <a:r>
              <a:rPr lang="it-IT" dirty="0" smtClean="0"/>
              <a:t>dell'assottigliamento. Sono tipici dell'ittiosi ma si possono reperire anche nella dermatite seborroica</a:t>
            </a:r>
          </a:p>
          <a:p>
            <a:r>
              <a:rPr lang="it-IT" dirty="0" smtClean="0"/>
              <a:t>ed in corso di radioterapia e di terapia citostatica.</a:t>
            </a: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064" y="2708920"/>
            <a:ext cx="8424936" cy="1380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Pili </a:t>
            </a:r>
            <a:r>
              <a:rPr lang="it-IT" dirty="0" err="1" smtClean="0"/>
              <a:t>ànnulati</a:t>
            </a:r>
            <a:r>
              <a:rPr lang="it-IT" dirty="0" smtClean="0"/>
              <a:t>:</a:t>
            </a:r>
          </a:p>
          <a:p>
            <a:r>
              <a:rPr lang="it-IT" dirty="0" smtClean="0"/>
              <a:t>in questi capelli il fusto, fornito di una cuticola regolarmente strutturata che talvolta presenta lievi</a:t>
            </a:r>
          </a:p>
          <a:p>
            <a:r>
              <a:rPr lang="it-IT" dirty="0" smtClean="0"/>
              <a:t>scanalature, si presenta a bande alternate chiare e scure dovute a </a:t>
            </a:r>
            <a:r>
              <a:rPr lang="it-IT" dirty="0" err="1" smtClean="0"/>
              <a:t>microbolle</a:t>
            </a:r>
            <a:r>
              <a:rPr lang="it-IT" dirty="0" smtClean="0"/>
              <a:t> di aria che si trovano</a:t>
            </a:r>
          </a:p>
          <a:p>
            <a:r>
              <a:rPr lang="it-IT" dirty="0" smtClean="0"/>
              <a:t>fra la corticale e le cellule della corteccia. Queste aree risultano chiare se osservate a luce</a:t>
            </a:r>
          </a:p>
          <a:p>
            <a:r>
              <a:rPr lang="it-IT" dirty="0" smtClean="0"/>
              <a:t>incidente e diventano invece scure se la sorgente di luce è posta dietro al capello (microscopio,</a:t>
            </a:r>
          </a:p>
          <a:p>
            <a:r>
              <a:rPr lang="it-IT" dirty="0" smtClean="0"/>
              <a:t>ripiano illuminato) conferendo al capello un caratteristico aspetto "zebrato".</a:t>
            </a: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6919920" cy="2143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Pili </a:t>
            </a:r>
            <a:r>
              <a:rPr lang="it-IT" dirty="0" err="1" smtClean="0"/>
              <a:t>bifurcati</a:t>
            </a:r>
            <a:r>
              <a:rPr lang="it-IT" dirty="0" smtClean="0"/>
              <a:t>:</a:t>
            </a:r>
          </a:p>
          <a:p>
            <a:r>
              <a:rPr lang="it-IT" dirty="0" smtClean="0"/>
              <a:t>dal follicolo fuoriesce un pelo che si biforca dando origine a due peli distinti ognuno con la propria</a:t>
            </a:r>
          </a:p>
          <a:p>
            <a:r>
              <a:rPr lang="it-IT" dirty="0" smtClean="0"/>
              <a:t>cuticola (diagnosi differenziale con la </a:t>
            </a:r>
            <a:r>
              <a:rPr lang="it-IT" dirty="0" err="1" smtClean="0"/>
              <a:t>tricoptilòsi</a:t>
            </a:r>
            <a:r>
              <a:rPr lang="it-IT" dirty="0" smtClean="0"/>
              <a:t> nella quale la cuticola è assente). Si tratta</a:t>
            </a:r>
          </a:p>
          <a:p>
            <a:r>
              <a:rPr lang="it-IT" dirty="0" smtClean="0"/>
              <a:t>probabilmente di una forma circoscritta di peli </a:t>
            </a:r>
            <a:r>
              <a:rPr lang="it-IT" dirty="0" err="1" smtClean="0"/>
              <a:t>multigemini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3824" y="1151613"/>
            <a:ext cx="3944094" cy="4797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L'effluvio è comunissimo, tanto che possiamo affermare che non esiste persona che non lo abbia</a:t>
            </a:r>
          </a:p>
          <a:p>
            <a:r>
              <a:rPr lang="it-IT" dirty="0" smtClean="0"/>
              <a:t>sperimentato almeno una volta nella vita, e la sua benignità rende ragione dell'efficacia di tante</a:t>
            </a:r>
          </a:p>
          <a:p>
            <a:r>
              <a:rPr lang="it-IT" dirty="0" smtClean="0"/>
              <a:t>"cure" empiriche e irrazionali. Nonostante le cure quasi sempre l'effluvio si arresterà e regredirà</a:t>
            </a:r>
          </a:p>
          <a:p>
            <a:r>
              <a:rPr lang="it-IT" dirty="0" smtClean="0"/>
              <a:t>spontaneamente con soddisfazione di tutti: paziente e terapeuta.</a:t>
            </a: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Pili </a:t>
            </a:r>
            <a:r>
              <a:rPr lang="it-IT" dirty="0" err="1" smtClean="0"/>
              <a:t>multigemini</a:t>
            </a:r>
            <a:r>
              <a:rPr lang="it-IT" dirty="0" smtClean="0"/>
              <a:t>:</a:t>
            </a:r>
          </a:p>
          <a:p>
            <a:r>
              <a:rPr lang="it-IT" dirty="0" smtClean="0"/>
              <a:t>fino a sei otto peli distinti e completi escono da uno stesso follicolo. E' un'anomalia di sviluppo del</a:t>
            </a:r>
          </a:p>
          <a:p>
            <a:r>
              <a:rPr lang="it-IT" dirty="0" smtClean="0"/>
              <a:t>follicolo pilifero, piuttosto rara, nella quale numerose matrici e papille fornite di guaine epiteliali</a:t>
            </a:r>
          </a:p>
          <a:p>
            <a:r>
              <a:rPr lang="it-IT" dirty="0" smtClean="0"/>
              <a:t>interne proprie (la guaina epiteliale esterna rimane invece unica) producono peli a sezione non</a:t>
            </a:r>
          </a:p>
          <a:p>
            <a:r>
              <a:rPr lang="it-IT" dirty="0" smtClean="0"/>
              <a:t>rotonda ma irregolare che escono da un solo ostio follicolare, probabilmente a causa di</a:t>
            </a:r>
          </a:p>
          <a:p>
            <a:r>
              <a:rPr lang="it-IT" dirty="0" smtClean="0"/>
              <a:t>compressioni meccaniche non omogenee fra le varie guaine. A differenza della </a:t>
            </a:r>
            <a:r>
              <a:rPr lang="it-IT" dirty="0" err="1" smtClean="0"/>
              <a:t>tricostàsi</a:t>
            </a:r>
            <a:r>
              <a:rPr lang="it-IT" dirty="0" smtClean="0"/>
              <a:t> </a:t>
            </a:r>
            <a:r>
              <a:rPr lang="it-IT" dirty="0" err="1" smtClean="0"/>
              <a:t>spinulosa</a:t>
            </a:r>
            <a:endParaRPr lang="it-IT" dirty="0" smtClean="0"/>
          </a:p>
          <a:p>
            <a:r>
              <a:rPr lang="it-IT" dirty="0" smtClean="0"/>
              <a:t>tutti i peli sono di solito contemporaneamente in </a:t>
            </a:r>
            <a:r>
              <a:rPr lang="it-IT" dirty="0" err="1" smtClean="0"/>
              <a:t>anagen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846833"/>
            <a:ext cx="6840760" cy="5332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Pili </a:t>
            </a:r>
            <a:r>
              <a:rPr lang="it-IT" dirty="0" err="1" smtClean="0"/>
              <a:t>canaliculi</a:t>
            </a:r>
            <a:r>
              <a:rPr lang="it-IT" dirty="0" smtClean="0"/>
              <a:t>:</a:t>
            </a:r>
          </a:p>
          <a:p>
            <a:r>
              <a:rPr lang="it-IT" dirty="0" smtClean="0"/>
              <a:t>lo stelo, provvisto di cuticola, si presenta in sezione </a:t>
            </a:r>
            <a:r>
              <a:rPr lang="it-IT" dirty="0" err="1" smtClean="0"/>
              <a:t>trasversa</a:t>
            </a:r>
            <a:r>
              <a:rPr lang="it-IT" dirty="0" smtClean="0"/>
              <a:t> di forma triangolare o reniforme</a:t>
            </a:r>
          </a:p>
          <a:p>
            <a:r>
              <a:rPr lang="it-IT" dirty="0" smtClean="0"/>
              <a:t>dovuta ad una o più scanalature longitudinali. L'alterazione è di solito ereditaria ed i capelli, di</a:t>
            </a:r>
          </a:p>
          <a:p>
            <a:r>
              <a:rPr lang="it-IT" dirty="0" smtClean="0"/>
              <a:t>colore biondo argenteo o giallo-grigiastro, non possono essere in alcun modo pettinati (capelli</a:t>
            </a:r>
          </a:p>
          <a:p>
            <a:r>
              <a:rPr lang="it-IT" dirty="0" err="1" smtClean="0"/>
              <a:t>impettinabili</a:t>
            </a:r>
            <a:r>
              <a:rPr lang="it-IT" dirty="0" smtClean="0"/>
              <a:t>) e facilmente si spezzano al tentativo di da loro una "forma".</a:t>
            </a:r>
            <a:endParaRPr lang="it-I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7590747" cy="314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 smtClean="0"/>
              <a:t>Tricoclasìa</a:t>
            </a:r>
            <a:r>
              <a:rPr lang="it-IT" dirty="0" smtClean="0"/>
              <a:t>:</a:t>
            </a:r>
          </a:p>
          <a:p>
            <a:r>
              <a:rPr lang="it-IT" dirty="0" smtClean="0"/>
              <a:t>è una frattura trasversale del fusto che interessa midollo e corteccia con risparmio della cuticola,</a:t>
            </a:r>
          </a:p>
          <a:p>
            <a:r>
              <a:rPr lang="it-IT" dirty="0" smtClean="0"/>
              <a:t>dando al capello l'aspetto di un legno verde spezzato. Può essere associata o no ad altre</a:t>
            </a:r>
          </a:p>
          <a:p>
            <a:r>
              <a:rPr lang="it-IT" dirty="0" smtClean="0"/>
              <a:t>alterazioni e consegue in genere a traumi </a:t>
            </a:r>
            <a:r>
              <a:rPr lang="it-IT" dirty="0" err="1" smtClean="0"/>
              <a:t>fisico-chimici</a:t>
            </a:r>
            <a:r>
              <a:rPr lang="it-IT" dirty="0" smtClean="0"/>
              <a:t> di modesta entità. Nelle fasi iniziali il capello</a:t>
            </a:r>
          </a:p>
          <a:p>
            <a:r>
              <a:rPr lang="it-IT" dirty="0" smtClean="0"/>
              <a:t>non si presenta particolarmente fragile ma può diventarlo se, con il passare, del tempo la cuticola</a:t>
            </a:r>
          </a:p>
          <a:p>
            <a:r>
              <a:rPr lang="it-IT" dirty="0" smtClean="0"/>
              <a:t>non si mantiene perfettamente integra.</a:t>
            </a:r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6557647" cy="2234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Tricoschìsi</a:t>
            </a:r>
            <a:r>
              <a:rPr lang="it-IT" dirty="0" smtClean="0"/>
              <a:t>:</a:t>
            </a:r>
          </a:p>
          <a:p>
            <a:r>
              <a:rPr lang="it-IT" dirty="0" smtClean="0"/>
              <a:t>è una frattura trasversale netta del capello senza rigonfiamenti causata in genere da carenze</a:t>
            </a:r>
          </a:p>
          <a:p>
            <a:r>
              <a:rPr lang="it-IT" dirty="0" smtClean="0"/>
              <a:t>proteiche (cistina) e soprattutto di zolfo (inferiore al 50% del normale).</a:t>
            </a:r>
            <a:endParaRPr lang="it-IT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204864"/>
            <a:ext cx="6372477" cy="20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nevo a capelli </a:t>
            </a:r>
            <a:r>
              <a:rPr lang="it-IT" dirty="0" smtClean="0"/>
              <a:t>lanosi</a:t>
            </a:r>
          </a:p>
          <a:p>
            <a:r>
              <a:rPr lang="it-IT" dirty="0" smtClean="0"/>
              <a:t> </a:t>
            </a:r>
            <a:r>
              <a:rPr lang="it-IT" dirty="0" smtClean="0"/>
              <a:t>è una zona circoscritta di capelli crespi, sottili e chiari. Spesso si associa ad</a:t>
            </a:r>
          </a:p>
          <a:p>
            <a:r>
              <a:rPr lang="it-IT" dirty="0" smtClean="0"/>
              <a:t>un nevo verrucoso lineare pigmentato del colo o degli arti.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Distinguiamo un effluvio in </a:t>
            </a:r>
            <a:r>
              <a:rPr lang="it-IT" dirty="0" err="1" smtClean="0"/>
              <a:t>telogen</a:t>
            </a:r>
            <a:r>
              <a:rPr lang="it-IT" dirty="0" smtClean="0"/>
              <a:t> (</a:t>
            </a:r>
            <a:r>
              <a:rPr lang="it-IT" dirty="0" err="1" smtClean="0"/>
              <a:t>telogen</a:t>
            </a:r>
            <a:r>
              <a:rPr lang="it-IT" dirty="0" smtClean="0"/>
              <a:t> </a:t>
            </a:r>
            <a:r>
              <a:rPr lang="it-IT" dirty="0" err="1" smtClean="0"/>
              <a:t>effluvium</a:t>
            </a:r>
            <a:r>
              <a:rPr lang="it-IT" dirty="0" smtClean="0"/>
              <a:t>) ed un effluvio in </a:t>
            </a:r>
            <a:r>
              <a:rPr lang="it-IT" dirty="0" err="1" smtClean="0"/>
              <a:t>anagen</a:t>
            </a:r>
            <a:r>
              <a:rPr lang="it-IT" dirty="0" smtClean="0"/>
              <a:t> (</a:t>
            </a:r>
            <a:r>
              <a:rPr lang="it-IT" dirty="0" err="1" smtClean="0"/>
              <a:t>anagen</a:t>
            </a:r>
            <a:r>
              <a:rPr lang="it-IT" dirty="0" smtClean="0"/>
              <a:t> </a:t>
            </a:r>
            <a:r>
              <a:rPr lang="it-IT" dirty="0" err="1" smtClean="0"/>
              <a:t>effluvium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</a:t>
            </a:r>
            <a:r>
              <a:rPr lang="it-IT" dirty="0" err="1" smtClean="0"/>
              <a:t>telogen</a:t>
            </a:r>
            <a:r>
              <a:rPr lang="it-IT" dirty="0" smtClean="0"/>
              <a:t> effluvio, quale descritto da </a:t>
            </a:r>
            <a:r>
              <a:rPr lang="it-IT" dirty="0" err="1" smtClean="0"/>
              <a:t>Kligman</a:t>
            </a:r>
            <a:r>
              <a:rPr lang="it-IT" dirty="0" smtClean="0"/>
              <a:t>, è un fatto acuto che segue un episodio</a:t>
            </a:r>
          </a:p>
          <a:p>
            <a:r>
              <a:rPr lang="it-IT" dirty="0" smtClean="0"/>
              <a:t>emotivamente importante. E' caratterizzato dalla caduta in </a:t>
            </a:r>
            <a:r>
              <a:rPr lang="it-IT" dirty="0" err="1" smtClean="0"/>
              <a:t>telogen</a:t>
            </a:r>
            <a:r>
              <a:rPr lang="it-IT" dirty="0" smtClean="0"/>
              <a:t> di centinaia e talvolta migliaia</a:t>
            </a:r>
          </a:p>
          <a:p>
            <a:r>
              <a:rPr lang="it-IT" dirty="0" smtClean="0"/>
              <a:t>di capelli al giorno. All'esame microscopico si potrà osservare che si tratta quasi esclusivamente di</a:t>
            </a:r>
          </a:p>
          <a:p>
            <a:r>
              <a:rPr lang="it-IT" dirty="0" smtClean="0"/>
              <a:t>capelli in fase </a:t>
            </a:r>
            <a:r>
              <a:rPr lang="it-IT" dirty="0" err="1" smtClean="0"/>
              <a:t>telogen</a:t>
            </a:r>
            <a:r>
              <a:rPr lang="it-IT" dirty="0" smtClean="0"/>
              <a:t>, perfettamente formati (terminali) e senza segni di involuzione (non </a:t>
            </a:r>
            <a:r>
              <a:rPr lang="it-IT" dirty="0" err="1" smtClean="0"/>
              <a:t>vellus</a:t>
            </a:r>
            <a:r>
              <a:rPr lang="it-IT" dirty="0" smtClean="0"/>
              <a:t>):</a:t>
            </a:r>
          </a:p>
          <a:p>
            <a:r>
              <a:rPr lang="it-IT" dirty="0" smtClean="0"/>
              <a:t>"</a:t>
            </a:r>
            <a:r>
              <a:rPr lang="it-IT" dirty="0" err="1" smtClean="0"/>
              <a:t>telogen</a:t>
            </a:r>
            <a:r>
              <a:rPr lang="it-IT" dirty="0" smtClean="0"/>
              <a:t> maturi". Si tratta in pratica di un' "onda di muta".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Generalmente a causare un </a:t>
            </a:r>
            <a:r>
              <a:rPr lang="it-IT" dirty="0" err="1" smtClean="0"/>
              <a:t>telogen</a:t>
            </a:r>
            <a:r>
              <a:rPr lang="it-IT" dirty="0" smtClean="0"/>
              <a:t> effluvio acuto è un evento "stressante", forte e di breve</a:t>
            </a:r>
          </a:p>
          <a:p>
            <a:r>
              <a:rPr lang="it-IT" dirty="0" smtClean="0"/>
              <a:t>durata, che colpisce i capelli nella sottofase </a:t>
            </a:r>
            <a:r>
              <a:rPr lang="it-IT" dirty="0" err="1" smtClean="0"/>
              <a:t>anagen</a:t>
            </a:r>
            <a:r>
              <a:rPr lang="it-IT" dirty="0" smtClean="0"/>
              <a:t> 6° costringendoli a "rifugiarsi" in </a:t>
            </a:r>
            <a:r>
              <a:rPr lang="it-IT" dirty="0" err="1" smtClean="0"/>
              <a:t>telogen</a:t>
            </a:r>
            <a:r>
              <a:rPr lang="it-IT" dirty="0" smtClean="0"/>
              <a:t>.</a:t>
            </a:r>
          </a:p>
          <a:p>
            <a:r>
              <a:rPr lang="it-IT" dirty="0" smtClean="0"/>
              <a:t>L'evento può colpire un numero altissimo di capelli, fino all'85% (cioè tutti gli </a:t>
            </a:r>
            <a:r>
              <a:rPr lang="it-IT" dirty="0" err="1" smtClean="0"/>
              <a:t>anagen</a:t>
            </a:r>
            <a:r>
              <a:rPr lang="it-IT" dirty="0" smtClean="0"/>
              <a:t> 6),</a:t>
            </a:r>
          </a:p>
          <a:p>
            <a:r>
              <a:rPr lang="it-IT" dirty="0" smtClean="0"/>
              <a:t>provocandone una caduta diffusa che inizia dopo 12-15 settimane per protrarsi circa 3 mesi (cioè</a:t>
            </a:r>
          </a:p>
          <a:p>
            <a:r>
              <a:rPr lang="it-IT" dirty="0" smtClean="0"/>
              <a:t>la durata della fase </a:t>
            </a:r>
            <a:r>
              <a:rPr lang="it-IT" dirty="0" err="1" smtClean="0"/>
              <a:t>telogen</a:t>
            </a:r>
            <a:r>
              <a:rPr lang="it-IT" dirty="0" smtClean="0"/>
              <a:t>). Successivamente la caduta di capelli si arresta spontaneamente ed i</a:t>
            </a:r>
          </a:p>
          <a:p>
            <a:r>
              <a:rPr lang="it-IT" dirty="0" smtClean="0"/>
              <a:t>capelli ricrescono.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maggior parte dei pazienti con </a:t>
            </a:r>
            <a:r>
              <a:rPr lang="it-IT" dirty="0" err="1" smtClean="0"/>
              <a:t>telogen</a:t>
            </a:r>
            <a:r>
              <a:rPr lang="it-IT" dirty="0" smtClean="0"/>
              <a:t> effluvio lamenta "dolore alla base capelli" o la</a:t>
            </a:r>
          </a:p>
          <a:p>
            <a:r>
              <a:rPr lang="it-IT" dirty="0" smtClean="0"/>
              <a:t>"sensazione di punture di spillo sul cuoio capelluto". La causa di questa sensazione non è affatto</a:t>
            </a:r>
          </a:p>
          <a:p>
            <a:r>
              <a:rPr lang="it-IT" dirty="0" smtClean="0"/>
              <a:t>chiara ma è troppo semplicistico definirla di natura nevrotica o psicologica.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CAUSE COMUNI </a:t>
            </a:r>
            <a:r>
              <a:rPr lang="it-IT" dirty="0" err="1" smtClean="0"/>
              <a:t>DI</a:t>
            </a:r>
            <a:r>
              <a:rPr lang="it-IT" dirty="0" smtClean="0"/>
              <a:t> TELOGEN EFFLUVIO ACUTO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stress </a:t>
            </a:r>
            <a:r>
              <a:rPr lang="it-IT" dirty="0" smtClean="0"/>
              <a:t>acuti fisici o psicologici</a:t>
            </a:r>
          </a:p>
          <a:p>
            <a:r>
              <a:rPr lang="it-IT" dirty="0" smtClean="0"/>
              <a:t>interventi chirurgici</a:t>
            </a:r>
          </a:p>
          <a:p>
            <a:r>
              <a:rPr lang="it-IT" dirty="0" smtClean="0"/>
              <a:t>parto e allattamento</a:t>
            </a:r>
          </a:p>
          <a:p>
            <a:r>
              <a:rPr lang="it-IT" dirty="0" smtClean="0"/>
              <a:t>malattie febbrili</a:t>
            </a:r>
          </a:p>
          <a:p>
            <a:r>
              <a:rPr lang="it-IT" dirty="0" smtClean="0"/>
              <a:t>avvelenamenti</a:t>
            </a:r>
          </a:p>
          <a:p>
            <a:r>
              <a:rPr lang="it-IT" dirty="0" smtClean="0"/>
              <a:t>emorragie</a:t>
            </a:r>
          </a:p>
          <a:p>
            <a:r>
              <a:rPr lang="it-IT" dirty="0" smtClean="0"/>
              <a:t>lutti</a:t>
            </a:r>
          </a:p>
          <a:p>
            <a:r>
              <a:rPr lang="it-IT" dirty="0" smtClean="0"/>
              <a:t>etc.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Effluvio in </a:t>
            </a:r>
            <a:r>
              <a:rPr lang="it-IT" dirty="0" err="1" smtClean="0"/>
              <a:t>anagen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Quando l'evento stressante che colpisce la fase </a:t>
            </a:r>
            <a:r>
              <a:rPr lang="it-IT" dirty="0" err="1" smtClean="0"/>
              <a:t>anagen</a:t>
            </a:r>
            <a:r>
              <a:rPr lang="it-IT" dirty="0" smtClean="0"/>
              <a:t> </a:t>
            </a:r>
            <a:r>
              <a:rPr lang="it-IT" dirty="0" smtClean="0"/>
              <a:t>è </a:t>
            </a:r>
            <a:r>
              <a:rPr lang="it-IT" dirty="0" smtClean="0"/>
              <a:t>di intensità tale da non permettere al</a:t>
            </a:r>
          </a:p>
          <a:p>
            <a:r>
              <a:rPr lang="it-IT" dirty="0" smtClean="0"/>
              <a:t>capello di "rifugiarsi" in </a:t>
            </a:r>
            <a:r>
              <a:rPr lang="it-IT" dirty="0" err="1" smtClean="0"/>
              <a:t>telogen</a:t>
            </a:r>
            <a:r>
              <a:rPr lang="it-IT" dirty="0" smtClean="0"/>
              <a:t>, questo cade in </a:t>
            </a:r>
            <a:r>
              <a:rPr lang="it-IT" dirty="0" err="1" smtClean="0"/>
              <a:t>anagen</a:t>
            </a:r>
            <a:r>
              <a:rPr lang="it-IT" dirty="0" smtClean="0"/>
              <a:t>. Si tratta di un effluvio di molte centinaia o</a:t>
            </a:r>
          </a:p>
          <a:p>
            <a:r>
              <a:rPr lang="it-IT" dirty="0" smtClean="0"/>
              <a:t>migliaia di capelli al giorno che si manifesta dopo pochi giorni dall'evento che lo ha provocato. In</a:t>
            </a:r>
          </a:p>
          <a:p>
            <a:r>
              <a:rPr lang="it-IT" dirty="0" smtClean="0"/>
              <a:t>questo caso al </a:t>
            </a:r>
            <a:r>
              <a:rPr lang="it-IT" dirty="0" err="1" smtClean="0"/>
              <a:t>tricogramma</a:t>
            </a:r>
            <a:r>
              <a:rPr lang="it-IT" dirty="0" smtClean="0"/>
              <a:t> il rapporto </a:t>
            </a:r>
            <a:r>
              <a:rPr lang="it-IT" dirty="0" err="1" smtClean="0"/>
              <a:t>anagen</a:t>
            </a:r>
            <a:r>
              <a:rPr lang="it-IT" dirty="0" smtClean="0"/>
              <a:t> e </a:t>
            </a:r>
            <a:r>
              <a:rPr lang="it-IT" dirty="0" err="1" smtClean="0"/>
              <a:t>telogen</a:t>
            </a:r>
            <a:r>
              <a:rPr lang="it-IT" dirty="0" smtClean="0"/>
              <a:t> può essere normale ma all'esame</a:t>
            </a:r>
          </a:p>
          <a:p>
            <a:r>
              <a:rPr lang="it-IT" dirty="0" smtClean="0"/>
              <a:t>microscopico si potrà facilmente osservare che buona parte (fino all'85%) dei capelli caduti sono</a:t>
            </a:r>
          </a:p>
          <a:p>
            <a:r>
              <a:rPr lang="it-IT" dirty="0" err="1" smtClean="0"/>
              <a:t>anagen</a:t>
            </a:r>
            <a:r>
              <a:rPr lang="it-IT" dirty="0" smtClean="0"/>
              <a:t> distrofici.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Personalizzato 9">
      <a:dk1>
        <a:sysClr val="windowText" lastClr="000000"/>
      </a:dk1>
      <a:lt1>
        <a:sysClr val="window" lastClr="FFFFFF"/>
      </a:lt1>
      <a:dk2>
        <a:srgbClr val="FFFFFF"/>
      </a:dk2>
      <a:lt2>
        <a:srgbClr val="58193F"/>
      </a:lt2>
      <a:accent1>
        <a:srgbClr val="FFFFFF"/>
      </a:accent1>
      <a:accent2>
        <a:srgbClr val="BFBFBF"/>
      </a:accent2>
      <a:accent3>
        <a:srgbClr val="B1337E"/>
      </a:accent3>
      <a:accent4>
        <a:srgbClr val="B1337E"/>
      </a:accent4>
      <a:accent5>
        <a:srgbClr val="7CCA62"/>
      </a:accent5>
      <a:accent6>
        <a:srgbClr val="A5C249"/>
      </a:accent6>
      <a:hlink>
        <a:srgbClr val="E2D700"/>
      </a:hlink>
      <a:folHlink>
        <a:srgbClr val="FFFFFF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</TotalTime>
  <Words>1628</Words>
  <Application>Microsoft Office PowerPoint</Application>
  <PresentationFormat>Presentazione su schermo (4:3)</PresentationFormat>
  <Paragraphs>137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Solstizio</vt:lpstr>
      <vt:lpstr>effluvio</vt:lpstr>
      <vt:lpstr>effluvio</vt:lpstr>
      <vt:lpstr>Diapositiva 3</vt:lpstr>
      <vt:lpstr>Diapositiva 4</vt:lpstr>
      <vt:lpstr>Diapositiva 5</vt:lpstr>
      <vt:lpstr>Diapositiva 6</vt:lpstr>
      <vt:lpstr>Diapositiva 7</vt:lpstr>
      <vt:lpstr>CAUSE COMUNI DI TELOGEN EFFLUVIO ACUTO </vt:lpstr>
      <vt:lpstr>Effluvio in anagen</vt:lpstr>
      <vt:lpstr>Diapositiva 10</vt:lpstr>
      <vt:lpstr>Diapositiva 11</vt:lpstr>
      <vt:lpstr>CAUSE COMUNI DI ANAGEN EFFLUVIO </vt:lpstr>
      <vt:lpstr>DEFLUVIO</vt:lpstr>
      <vt:lpstr>Influenza ormonale sui capelli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Anomalie del fusto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effluvio</dc:title>
  <dc:creator>Stefania</dc:creator>
  <cp:lastModifiedBy>Asus</cp:lastModifiedBy>
  <cp:revision>11</cp:revision>
  <dcterms:created xsi:type="dcterms:W3CDTF">2014-01-21T13:18:01Z</dcterms:created>
  <dcterms:modified xsi:type="dcterms:W3CDTF">2014-02-24T15:54:07Z</dcterms:modified>
</cp:coreProperties>
</file>