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3E4C671-7C68-4EA5-BA44-BED461FFC77C}" type="datetimeFigureOut">
              <a:rPr lang="it-IT" smtClean="0"/>
              <a:t>23/10/2014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3E4C671-7C68-4EA5-BA44-BED461FFC77C}" type="datetimeFigureOut">
              <a:rPr lang="it-IT" smtClean="0"/>
              <a:t>23/10/2014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3E4C671-7C68-4EA5-BA44-BED461FFC77C}" type="datetimeFigureOut">
              <a:rPr lang="it-IT" smtClean="0"/>
              <a:t>23/10/2014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10"/>
          </p:nvPr>
        </p:nvSpPr>
        <p:spPr/>
        <p:txBody>
          <a:bodyPr/>
          <a:lstStyle/>
          <a:p>
            <a:fld id="{53E4C671-7C68-4EA5-BA44-BED461FFC77C}" type="datetimeFigureOut">
              <a:rPr lang="it-IT" smtClean="0"/>
              <a:t>23/10/2014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it-IT" smtClean="0"/>
              <a:t>Fare clic per modificare lo stile del titolo</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3E4C671-7C68-4EA5-BA44-BED461FFC77C}" type="datetimeFigureOut">
              <a:rPr lang="it-IT" smtClean="0"/>
              <a:t>23/10/2014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3E4C671-7C68-4EA5-BA44-BED461FFC77C}" type="datetimeFigureOut">
              <a:rPr lang="it-IT" smtClean="0"/>
              <a:t>23/10/2014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53E4C671-7C68-4EA5-BA44-BED461FFC77C}" type="datetimeFigureOut">
              <a:rPr lang="it-IT" smtClean="0"/>
              <a:t>23/10/2014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53E4C671-7C68-4EA5-BA44-BED461FFC77C}" type="datetimeFigureOut">
              <a:rPr lang="it-IT" smtClean="0"/>
              <a:t>23/10/2014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E4C671-7C68-4EA5-BA44-BED461FFC77C}" type="datetimeFigureOut">
              <a:rPr lang="it-IT" smtClean="0"/>
              <a:t>23/10/2014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it-IT" smtClean="0"/>
              <a:t>Fare clic per modificare lo stile del titolo</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3E4C671-7C68-4EA5-BA44-BED461FFC77C}" type="datetimeFigureOut">
              <a:rPr lang="it-IT" smtClean="0"/>
              <a:t>23/10/2014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93371D9-7075-4DA1-861B-D6E56BD0D096}"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3E4C671-7C68-4EA5-BA44-BED461FFC77C}" type="datetimeFigureOut">
              <a:rPr lang="it-IT" smtClean="0"/>
              <a:t>23/10/2014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93371D9-7075-4DA1-861B-D6E56BD0D096}" type="slidenum">
              <a:rPr lang="it-IT" smtClean="0"/>
              <a:t>‹N›</a:t>
            </a:fld>
            <a:endParaRPr lang="it-IT"/>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it-IT" smtClean="0"/>
              <a:t>Fare clic sull'icona per inserire un'immagine</a:t>
            </a:r>
            <a:endParaRPr lang="en-US"/>
          </a:p>
        </p:txBody>
      </p:sp>
    </p:spTree>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53E4C671-7C68-4EA5-BA44-BED461FFC77C}" type="datetimeFigureOut">
              <a:rPr lang="it-IT" smtClean="0"/>
              <a:t>23/10/2014</a:t>
            </a:fld>
            <a:endParaRPr lang="it-IT"/>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693371D9-7075-4DA1-861B-D6E56BD0D096}" type="slidenum">
              <a:rPr lang="it-IT" smtClean="0"/>
              <a:t>‹N›</a:t>
            </a:fld>
            <a:endParaRPr lang="it-IT"/>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algn="just">
              <a:lnSpc>
                <a:spcPct val="150000"/>
              </a:lnSpc>
              <a:spcAft>
                <a:spcPts val="0"/>
              </a:spcAft>
            </a:pPr>
            <a:r>
              <a:rPr lang="it-IT" b="1" dirty="0" smtClean="0">
                <a:effectLst/>
                <a:latin typeface="Times New Roman"/>
                <a:ea typeface="Calibri"/>
                <a:cs typeface="Times New Roman"/>
              </a:rPr>
              <a:t>IGIENE </a:t>
            </a:r>
            <a:r>
              <a:rPr lang="it-IT" b="1" dirty="0" smtClean="0">
                <a:effectLst/>
                <a:latin typeface="Times New Roman"/>
                <a:ea typeface="Calibri"/>
                <a:cs typeface="Times New Roman"/>
              </a:rPr>
              <a:t>1° </a:t>
            </a:r>
            <a:r>
              <a:rPr lang="it-IT" b="1" dirty="0" smtClean="0">
                <a:effectLst/>
                <a:latin typeface="Times New Roman"/>
                <a:ea typeface="Calibri"/>
                <a:cs typeface="Times New Roman"/>
              </a:rPr>
              <a:t>ANNO PARRUCCHIERE</a:t>
            </a:r>
            <a:r>
              <a:rPr lang="it-IT" sz="4000" dirty="0">
                <a:ea typeface="Calibri"/>
                <a:cs typeface="Times New Roman"/>
              </a:rPr>
              <a:t/>
            </a:r>
            <a:br>
              <a:rPr lang="it-IT" sz="4000" dirty="0">
                <a:ea typeface="Calibri"/>
                <a:cs typeface="Times New Roman"/>
              </a:rPr>
            </a:b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395115932"/>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76672"/>
            <a:ext cx="8352928" cy="6001643"/>
          </a:xfrm>
          <a:prstGeom prst="rect">
            <a:avLst/>
          </a:prstGeom>
        </p:spPr>
        <p:txBody>
          <a:bodyPr wrap="square">
            <a:spAutoFit/>
          </a:bodyPr>
          <a:lstStyle/>
          <a:p>
            <a:pPr algn="just"/>
            <a:r>
              <a:rPr lang="it-IT" sz="3200" dirty="0"/>
              <a:t>Una malattia infettiva è una patologia causata da agenti microbici che entrano in contatto con un individuo, si riproducono e causano un’alterazione funzionale.</a:t>
            </a:r>
          </a:p>
          <a:p>
            <a:pPr algn="just"/>
            <a:r>
              <a:rPr lang="it-IT" sz="3200" dirty="0"/>
              <a:t>La malattia è quindi il risultato della complessa interazione tra il sistema immunitario e l'organismo estraneo. </a:t>
            </a:r>
          </a:p>
          <a:p>
            <a:pPr algn="just"/>
            <a:r>
              <a:rPr lang="it-IT" sz="3200" dirty="0"/>
              <a:t>I germi che causano le malattie infettive possono appartenere a diverse categorie e principalmente a virus, batteri o funghi.</a:t>
            </a:r>
          </a:p>
        </p:txBody>
      </p:sp>
    </p:spTree>
    <p:extLst>
      <p:ext uri="{BB962C8B-B14F-4D97-AF65-F5344CB8AC3E}">
        <p14:creationId xmlns:p14="http://schemas.microsoft.com/office/powerpoint/2010/main" val="67019568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332656"/>
            <a:ext cx="8352928" cy="5509200"/>
          </a:xfrm>
          <a:prstGeom prst="rect">
            <a:avLst/>
          </a:prstGeom>
        </p:spPr>
        <p:txBody>
          <a:bodyPr wrap="square">
            <a:spAutoFit/>
          </a:bodyPr>
          <a:lstStyle/>
          <a:p>
            <a:pPr algn="just"/>
            <a:r>
              <a:rPr lang="it-IT" sz="3200" dirty="0"/>
              <a:t>Tra le MALATTIE INFETTIVE ce ne sono alcune </a:t>
            </a:r>
            <a:r>
              <a:rPr lang="it-IT" sz="3200" u="sng" dirty="0"/>
              <a:t>scomparse</a:t>
            </a:r>
            <a:r>
              <a:rPr lang="it-IT" sz="3200" dirty="0"/>
              <a:t> (come il VAIOLO il cui ultimo caso risale al 1977), alcune </a:t>
            </a:r>
            <a:r>
              <a:rPr lang="it-IT" sz="3200" u="sng" dirty="0"/>
              <a:t>riemergenti</a:t>
            </a:r>
            <a:r>
              <a:rPr lang="it-IT" sz="3200" dirty="0"/>
              <a:t> (come EPATITI VIRALI, INFEZIONI DA OPPORTUNISTI, INFEZIONI OSPEDALIERE, cioè infezioni contratte nei reparti di patologia neonatale, grandi ustionati, rianimazioni), “</a:t>
            </a:r>
            <a:r>
              <a:rPr lang="it-IT" sz="3200" u="sng" dirty="0"/>
              <a:t>A Focolaio</a:t>
            </a:r>
            <a:r>
              <a:rPr lang="it-IT" sz="3200" dirty="0"/>
              <a:t>” (come la TUBERCOLOSI), alcune </a:t>
            </a:r>
            <a:r>
              <a:rPr lang="it-IT" sz="3200" u="sng" dirty="0"/>
              <a:t>nuove Emergenti</a:t>
            </a:r>
            <a:r>
              <a:rPr lang="it-IT" sz="3200" dirty="0"/>
              <a:t> (come l’ AIDS).</a:t>
            </a:r>
          </a:p>
        </p:txBody>
      </p:sp>
    </p:spTree>
    <p:extLst>
      <p:ext uri="{BB962C8B-B14F-4D97-AF65-F5344CB8AC3E}">
        <p14:creationId xmlns:p14="http://schemas.microsoft.com/office/powerpoint/2010/main" val="295213201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48680"/>
            <a:ext cx="8424936" cy="6186309"/>
          </a:xfrm>
          <a:prstGeom prst="rect">
            <a:avLst/>
          </a:prstGeom>
        </p:spPr>
        <p:txBody>
          <a:bodyPr wrap="square">
            <a:spAutoFit/>
          </a:bodyPr>
          <a:lstStyle/>
          <a:p>
            <a:pPr algn="just"/>
            <a:r>
              <a:rPr lang="it-IT" sz="3600" dirty="0"/>
              <a:t>L’INFEZIONE è l’interazione di un agente biologico (microrganismo) e un ospite recettivo (uomo, animale). Implica la replicazione dell’agente nell’ospite. La malattia infettiva quindi è l’espressione clinica dell’infezione. Essa cioè è l’espressione di una delle varie modalità di contatto fra un microrganismo ed un macrorganismo.</a:t>
            </a:r>
          </a:p>
        </p:txBody>
      </p:sp>
    </p:spTree>
    <p:extLst>
      <p:ext uri="{BB962C8B-B14F-4D97-AF65-F5344CB8AC3E}">
        <p14:creationId xmlns:p14="http://schemas.microsoft.com/office/powerpoint/2010/main" val="266886305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476672"/>
            <a:ext cx="8424936" cy="6001643"/>
          </a:xfrm>
          <a:prstGeom prst="rect">
            <a:avLst/>
          </a:prstGeom>
        </p:spPr>
        <p:txBody>
          <a:bodyPr wrap="square">
            <a:spAutoFit/>
          </a:bodyPr>
          <a:lstStyle/>
          <a:p>
            <a:pPr algn="just"/>
            <a:r>
              <a:rPr lang="it-IT" sz="3200" dirty="0"/>
              <a:t>Il contatto può avvenire per: </a:t>
            </a:r>
          </a:p>
          <a:p>
            <a:pPr lvl="0" algn="just"/>
            <a:r>
              <a:rPr lang="it-IT" sz="3200" dirty="0" smtClean="0"/>
              <a:t>- Contaminazione</a:t>
            </a:r>
            <a:r>
              <a:rPr lang="it-IT" sz="3200" dirty="0"/>
              <a:t>: il contaminante non si moltiplica.</a:t>
            </a:r>
          </a:p>
          <a:p>
            <a:pPr lvl="0" algn="just"/>
            <a:r>
              <a:rPr lang="it-IT" sz="3200" dirty="0" smtClean="0"/>
              <a:t>- Colonizzazione</a:t>
            </a:r>
            <a:r>
              <a:rPr lang="it-IT" sz="3200" dirty="0"/>
              <a:t>: impianto di un microrganismo che si moltiplica senza danno per l’organismo ospite (microrganismi commensali o simbionti).</a:t>
            </a:r>
          </a:p>
          <a:p>
            <a:pPr lvl="0" algn="just"/>
            <a:r>
              <a:rPr lang="it-IT" sz="3200" dirty="0" smtClean="0"/>
              <a:t>- Infezione</a:t>
            </a:r>
            <a:r>
              <a:rPr lang="it-IT" sz="3200" dirty="0"/>
              <a:t>: la moltiplicazione del microrganismo interferisce con le funzioni metaboliche dell’ospite e/o le utilizza a proprio vantaggio.</a:t>
            </a:r>
          </a:p>
        </p:txBody>
      </p:sp>
    </p:spTree>
    <p:extLst>
      <p:ext uri="{BB962C8B-B14F-4D97-AF65-F5344CB8AC3E}">
        <p14:creationId xmlns:p14="http://schemas.microsoft.com/office/powerpoint/2010/main" val="36439666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332656"/>
            <a:ext cx="8352928" cy="5632311"/>
          </a:xfrm>
          <a:prstGeom prst="rect">
            <a:avLst/>
          </a:prstGeom>
        </p:spPr>
        <p:txBody>
          <a:bodyPr wrap="square">
            <a:spAutoFit/>
          </a:bodyPr>
          <a:lstStyle/>
          <a:p>
            <a:pPr algn="just"/>
            <a:r>
              <a:rPr lang="it-IT" sz="2400" dirty="0"/>
              <a:t>Il CONTAGIO avviene nel momento dell'incontro, ovvero del contatto fra un microorganismo ed un organismo superiore ospite, che generalmente, ma non obbligatoriamente, prelude ad una fase di ulteriore sviluppo biologico dell'agente nell'ospite, come infezione oppure colonizzazione</a:t>
            </a:r>
            <a:r>
              <a:rPr lang="it-IT" sz="2400" dirty="0" smtClean="0"/>
              <a:t>.</a:t>
            </a:r>
          </a:p>
          <a:p>
            <a:pPr algn="just"/>
            <a:endParaRPr lang="it-IT" sz="2400" dirty="0"/>
          </a:p>
          <a:p>
            <a:pPr algn="just"/>
            <a:endParaRPr lang="it-IT" sz="2400" dirty="0"/>
          </a:p>
          <a:p>
            <a:pPr algn="just"/>
            <a:r>
              <a:rPr lang="it-IT" sz="2400" dirty="0"/>
              <a:t>La CONTAMINAZIONE si verifica con il contatto di un microorganismo con un elemento inanimato o con un distretto di un organismo vivente (veicolo), sul quale non si verifica moltiplicazione o sviluppo. L’elemento inanimato e distretto superficiale svolgono dunque il solo ruolo di supporti meccanici di trasporto dei microorganismi nell'ambiente.</a:t>
            </a:r>
          </a:p>
        </p:txBody>
      </p:sp>
    </p:spTree>
    <p:extLst>
      <p:ext uri="{BB962C8B-B14F-4D97-AF65-F5344CB8AC3E}">
        <p14:creationId xmlns:p14="http://schemas.microsoft.com/office/powerpoint/2010/main" val="103345119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04665"/>
            <a:ext cx="8208912" cy="5632311"/>
          </a:xfrm>
          <a:prstGeom prst="rect">
            <a:avLst/>
          </a:prstGeom>
        </p:spPr>
        <p:txBody>
          <a:bodyPr wrap="square">
            <a:spAutoFit/>
          </a:bodyPr>
          <a:lstStyle/>
          <a:p>
            <a:pPr algn="just"/>
            <a:r>
              <a:rPr lang="it-IT" sz="3600" dirty="0"/>
              <a:t>All’infezione non segue sempre e necessariamente la malattia !</a:t>
            </a:r>
          </a:p>
          <a:p>
            <a:pPr algn="just"/>
            <a:r>
              <a:rPr lang="it-IT" sz="3600" dirty="0"/>
              <a:t>Il decorso inapparente o clinicamente evidente di un’infezione dipende da fattori, non sempre facilmente valutabili legati:</a:t>
            </a:r>
          </a:p>
          <a:p>
            <a:pPr lvl="0" algn="just"/>
            <a:r>
              <a:rPr lang="it-IT" sz="3600" dirty="0" smtClean="0"/>
              <a:t>- al </a:t>
            </a:r>
            <a:r>
              <a:rPr lang="it-IT" sz="3600" dirty="0"/>
              <a:t>microrganismo ospite;</a:t>
            </a:r>
          </a:p>
          <a:p>
            <a:pPr lvl="0" algn="just"/>
            <a:r>
              <a:rPr lang="it-IT" sz="3600" dirty="0" smtClean="0"/>
              <a:t>- all’ospite</a:t>
            </a:r>
            <a:r>
              <a:rPr lang="it-IT" sz="3600" dirty="0"/>
              <a:t>;</a:t>
            </a:r>
          </a:p>
          <a:p>
            <a:pPr lvl="0" algn="just"/>
            <a:r>
              <a:rPr lang="it-IT" sz="3600" dirty="0" smtClean="0"/>
              <a:t>- alla </a:t>
            </a:r>
            <a:r>
              <a:rPr lang="it-IT" sz="3600" dirty="0"/>
              <a:t>modalità di trasmissione.</a:t>
            </a:r>
          </a:p>
        </p:txBody>
      </p:sp>
    </p:spTree>
    <p:extLst>
      <p:ext uri="{BB962C8B-B14F-4D97-AF65-F5344CB8AC3E}">
        <p14:creationId xmlns:p14="http://schemas.microsoft.com/office/powerpoint/2010/main" val="243613715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548680"/>
            <a:ext cx="8352928" cy="5632311"/>
          </a:xfrm>
          <a:prstGeom prst="rect">
            <a:avLst/>
          </a:prstGeom>
        </p:spPr>
        <p:txBody>
          <a:bodyPr wrap="square">
            <a:spAutoFit/>
          </a:bodyPr>
          <a:lstStyle/>
          <a:p>
            <a:pPr algn="just"/>
            <a:r>
              <a:rPr lang="it-IT" sz="4000" dirty="0"/>
              <a:t>LE “ARMI” DEI MICROORGANISMI</a:t>
            </a:r>
          </a:p>
          <a:p>
            <a:pPr algn="just"/>
            <a:r>
              <a:rPr lang="it-IT" sz="4000" dirty="0"/>
              <a:t>• Rapido tempo di riproduzione</a:t>
            </a:r>
          </a:p>
          <a:p>
            <a:r>
              <a:rPr lang="it-IT" sz="4000" dirty="0"/>
              <a:t>• Mutazione dell’assetto antigenico</a:t>
            </a:r>
          </a:p>
          <a:p>
            <a:pPr algn="just"/>
            <a:r>
              <a:rPr lang="it-IT" sz="4000" dirty="0"/>
              <a:t>• Imitazione molecolare </a:t>
            </a:r>
          </a:p>
          <a:p>
            <a:r>
              <a:rPr lang="it-IT" sz="4000" dirty="0"/>
              <a:t>• Infezione latente / Integrazione nel genoma dell’ospite</a:t>
            </a:r>
          </a:p>
        </p:txBody>
      </p:sp>
    </p:spTree>
    <p:extLst>
      <p:ext uri="{BB962C8B-B14F-4D97-AF65-F5344CB8AC3E}">
        <p14:creationId xmlns:p14="http://schemas.microsoft.com/office/powerpoint/2010/main" val="9068985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92696"/>
            <a:ext cx="8280920" cy="3477875"/>
          </a:xfrm>
          <a:prstGeom prst="rect">
            <a:avLst/>
          </a:prstGeom>
        </p:spPr>
        <p:txBody>
          <a:bodyPr wrap="square">
            <a:spAutoFit/>
          </a:bodyPr>
          <a:lstStyle/>
          <a:p>
            <a:r>
              <a:rPr lang="it-IT" sz="4400" dirty="0"/>
              <a:t>LE “ARMI” DELL’UOMO</a:t>
            </a:r>
          </a:p>
          <a:p>
            <a:r>
              <a:rPr lang="it-IT" sz="4400" dirty="0"/>
              <a:t>• Resistenza di specie</a:t>
            </a:r>
          </a:p>
          <a:p>
            <a:r>
              <a:rPr lang="it-IT" sz="4400" dirty="0"/>
              <a:t>• Difese aspecifiche (es. fagocitosi)</a:t>
            </a:r>
          </a:p>
          <a:p>
            <a:r>
              <a:rPr lang="it-IT" sz="4400" dirty="0"/>
              <a:t>• Sistema immunitario</a:t>
            </a:r>
            <a:r>
              <a:rPr lang="it-IT" sz="4400" dirty="0" smtClean="0">
                <a:effectLst/>
              </a:rPr>
              <a:t> </a:t>
            </a:r>
            <a:r>
              <a:rPr lang="it-IT" sz="4400" dirty="0"/>
              <a:t> </a:t>
            </a:r>
          </a:p>
        </p:txBody>
      </p:sp>
    </p:spTree>
    <p:extLst>
      <p:ext uri="{BB962C8B-B14F-4D97-AF65-F5344CB8AC3E}">
        <p14:creationId xmlns:p14="http://schemas.microsoft.com/office/powerpoint/2010/main" val="3941198230"/>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42372" y="583239"/>
            <a:ext cx="8334083" cy="400110"/>
          </a:xfrm>
          <a:prstGeom prst="rect">
            <a:avLst/>
          </a:prstGeom>
        </p:spPr>
        <p:txBody>
          <a:bodyPr wrap="square">
            <a:spAutoFit/>
          </a:bodyPr>
          <a:lstStyle/>
          <a:p>
            <a:r>
              <a:rPr lang="it-IT" sz="2000" dirty="0"/>
              <a:t>Variabili relative al microrganismo sono:</a:t>
            </a:r>
          </a:p>
        </p:txBody>
      </p:sp>
      <p:sp>
        <p:nvSpPr>
          <p:cNvPr id="3" name="Rettangolo 2"/>
          <p:cNvSpPr/>
          <p:nvPr/>
        </p:nvSpPr>
        <p:spPr>
          <a:xfrm>
            <a:off x="342372" y="1166843"/>
            <a:ext cx="8622116" cy="4154984"/>
          </a:xfrm>
          <a:prstGeom prst="rect">
            <a:avLst/>
          </a:prstGeom>
        </p:spPr>
        <p:txBody>
          <a:bodyPr wrap="square">
            <a:spAutoFit/>
          </a:bodyPr>
          <a:lstStyle/>
          <a:p>
            <a:pPr lvl="0"/>
            <a:r>
              <a:rPr lang="it-IT" sz="2400" dirty="0"/>
              <a:t>Patogenicità: E’ un attributo delle singole specie microbiche in rapporto all’organismo ospite. In altre parole, la patogenicità è l’abilità di un microorganismo di causare malattia o produrre lesioni progressive. Secondo il criterio della patogenicità, i microrganismi possono essere divisi in: simbionti (stabiliscono con l’organismo ospite un rapporto di reciproco vantaggio); commensali (si impiantano e si moltiplicano senza apparente vantaggio); parassiti (stabiliscono un rapporto a proprio vantaggio con danno dell’organismo ospite). </a:t>
            </a:r>
          </a:p>
        </p:txBody>
      </p:sp>
    </p:spTree>
    <p:extLst>
      <p:ext uri="{BB962C8B-B14F-4D97-AF65-F5344CB8AC3E}">
        <p14:creationId xmlns:p14="http://schemas.microsoft.com/office/powerpoint/2010/main" val="67689452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476672"/>
            <a:ext cx="8424936" cy="5509200"/>
          </a:xfrm>
          <a:prstGeom prst="rect">
            <a:avLst/>
          </a:prstGeom>
        </p:spPr>
        <p:txBody>
          <a:bodyPr wrap="square">
            <a:spAutoFit/>
          </a:bodyPr>
          <a:lstStyle/>
          <a:p>
            <a:r>
              <a:rPr lang="it-IT" sz="3200" dirty="0"/>
              <a:t>Virulenza: è misurata in termini di numero di microorganismi in grado di uccidere l'ospite. Indica il diverso grado con cui si esprime la patogenicità quando la malattia può essere causata anche da batteri in numero piuttosto limitato. Nell’ambito di una singola specie microbica, ceppi diversi possono presentare un diverso grado di patogenicità attraverso differenti meccanismi.</a:t>
            </a:r>
          </a:p>
        </p:txBody>
      </p:sp>
    </p:spTree>
    <p:extLst>
      <p:ext uri="{BB962C8B-B14F-4D97-AF65-F5344CB8AC3E}">
        <p14:creationId xmlns:p14="http://schemas.microsoft.com/office/powerpoint/2010/main" val="3711584921"/>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08720"/>
            <a:ext cx="7704856" cy="5016758"/>
          </a:xfrm>
          <a:prstGeom prst="rect">
            <a:avLst/>
          </a:prstGeom>
        </p:spPr>
        <p:txBody>
          <a:bodyPr wrap="square">
            <a:spAutoFit/>
          </a:bodyPr>
          <a:lstStyle/>
          <a:p>
            <a:pPr algn="just"/>
            <a:r>
              <a:rPr lang="it-IT" sz="4000" dirty="0"/>
              <a:t>L’igiene è un campo della scienza medica che si propone di studiare la diffusione delle malattie al fine di prevenirle e di conservare e promuovere la salute della collettività (e di conseguenza dell’individuo).</a:t>
            </a:r>
          </a:p>
        </p:txBody>
      </p:sp>
    </p:spTree>
    <p:extLst>
      <p:ext uri="{BB962C8B-B14F-4D97-AF65-F5344CB8AC3E}">
        <p14:creationId xmlns:p14="http://schemas.microsoft.com/office/powerpoint/2010/main" val="183229834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692696"/>
            <a:ext cx="8424936" cy="3970318"/>
          </a:xfrm>
          <a:prstGeom prst="rect">
            <a:avLst/>
          </a:prstGeom>
        </p:spPr>
        <p:txBody>
          <a:bodyPr wrap="square">
            <a:spAutoFit/>
          </a:bodyPr>
          <a:lstStyle/>
          <a:p>
            <a:pPr lvl="0"/>
            <a:r>
              <a:rPr lang="it-IT" sz="3600" dirty="0"/>
              <a:t>Invasività: Descrive l’intrinseca abitudine del microrganismo a superare i dispositivi di difesa superficiali. Non è specifica di tutte le specie patogene, ma solo di quelle che producono infezioni profonde.</a:t>
            </a:r>
          </a:p>
        </p:txBody>
      </p:sp>
    </p:spTree>
    <p:extLst>
      <p:ext uri="{BB962C8B-B14F-4D97-AF65-F5344CB8AC3E}">
        <p14:creationId xmlns:p14="http://schemas.microsoft.com/office/powerpoint/2010/main" val="129970198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692696"/>
            <a:ext cx="8496944" cy="4524315"/>
          </a:xfrm>
          <a:prstGeom prst="rect">
            <a:avLst/>
          </a:prstGeom>
        </p:spPr>
        <p:txBody>
          <a:bodyPr wrap="square">
            <a:spAutoFit/>
          </a:bodyPr>
          <a:lstStyle/>
          <a:p>
            <a:pPr lvl="0"/>
            <a:r>
              <a:rPr lang="it-IT" sz="3600" dirty="0"/>
              <a:t>Carica infettante: E’ una caratteristica che varia da una specie microbica all’altra. È il numero minimo di microrganismi necessario per dare inizio all’infezione.</a:t>
            </a:r>
          </a:p>
          <a:p>
            <a:pPr lvl="0"/>
            <a:r>
              <a:rPr lang="it-IT" sz="3600" dirty="0" err="1"/>
              <a:t>Tossinogenesi</a:t>
            </a:r>
            <a:r>
              <a:rPr lang="it-IT" sz="3600" dirty="0"/>
              <a:t>: cioè formazione di tossine.</a:t>
            </a:r>
          </a:p>
        </p:txBody>
      </p:sp>
    </p:spTree>
    <p:extLst>
      <p:ext uri="{BB962C8B-B14F-4D97-AF65-F5344CB8AC3E}">
        <p14:creationId xmlns:p14="http://schemas.microsoft.com/office/powerpoint/2010/main" val="2703823930"/>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476672"/>
            <a:ext cx="8496944" cy="3416320"/>
          </a:xfrm>
          <a:prstGeom prst="rect">
            <a:avLst/>
          </a:prstGeom>
        </p:spPr>
        <p:txBody>
          <a:bodyPr wrap="square">
            <a:spAutoFit/>
          </a:bodyPr>
          <a:lstStyle/>
          <a:p>
            <a:r>
              <a:rPr lang="it-IT" sz="3600" dirty="0"/>
              <a:t>L’organismo umano non subisce passivamente l’ingresso di microrganismi infettanti ma attiva </a:t>
            </a:r>
          </a:p>
          <a:p>
            <a:r>
              <a:rPr lang="it-IT" sz="3600" dirty="0"/>
              <a:t>vari fattori e linee di resistenza:</a:t>
            </a:r>
          </a:p>
          <a:p>
            <a:pPr lvl="0"/>
            <a:r>
              <a:rPr lang="it-IT" sz="3600" dirty="0"/>
              <a:t>ASPECIFICHE</a:t>
            </a:r>
          </a:p>
          <a:p>
            <a:pPr lvl="0"/>
            <a:r>
              <a:rPr lang="it-IT" sz="3600" dirty="0"/>
              <a:t>SPECIFICHE (difesa immunitaria)</a:t>
            </a:r>
          </a:p>
        </p:txBody>
      </p:sp>
    </p:spTree>
    <p:extLst>
      <p:ext uri="{BB962C8B-B14F-4D97-AF65-F5344CB8AC3E}">
        <p14:creationId xmlns:p14="http://schemas.microsoft.com/office/powerpoint/2010/main" val="8068695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476672"/>
            <a:ext cx="8136904" cy="5632311"/>
          </a:xfrm>
          <a:prstGeom prst="rect">
            <a:avLst/>
          </a:prstGeom>
        </p:spPr>
        <p:txBody>
          <a:bodyPr wrap="square">
            <a:spAutoFit/>
          </a:bodyPr>
          <a:lstStyle/>
          <a:p>
            <a:r>
              <a:rPr lang="it-IT" sz="3600" dirty="0"/>
              <a:t>L’ospite può essere:</a:t>
            </a:r>
          </a:p>
          <a:p>
            <a:pPr lvl="0"/>
            <a:r>
              <a:rPr lang="it-IT" sz="3600" dirty="0"/>
              <a:t>Immune quando, per cause dipendenti dallo stato immunitario dell’ospite, non avviene la penetrazione o la moltiplicazione del microrganismo.</a:t>
            </a:r>
          </a:p>
          <a:p>
            <a:pPr lvl="0"/>
            <a:r>
              <a:rPr lang="it-IT" sz="3600" dirty="0"/>
              <a:t>Recettivo quando si realizza lo stato di malattia in cui la gravità e l’esito dipendono dalle condizioni generali dell’ospite.</a:t>
            </a:r>
          </a:p>
        </p:txBody>
      </p:sp>
    </p:spTree>
    <p:extLst>
      <p:ext uri="{BB962C8B-B14F-4D97-AF65-F5344CB8AC3E}">
        <p14:creationId xmlns:p14="http://schemas.microsoft.com/office/powerpoint/2010/main" val="75820043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76673"/>
            <a:ext cx="8496944" cy="4832092"/>
          </a:xfrm>
          <a:prstGeom prst="rect">
            <a:avLst/>
          </a:prstGeom>
        </p:spPr>
        <p:txBody>
          <a:bodyPr wrap="square">
            <a:spAutoFit/>
          </a:bodyPr>
          <a:lstStyle/>
          <a:p>
            <a:r>
              <a:rPr lang="it-IT" sz="2800" dirty="0"/>
              <a:t>Dal punto di vista epidemiologico i dati della storia naturale dell’infezione più importanti sono:</a:t>
            </a:r>
          </a:p>
          <a:p>
            <a:pPr lvl="0"/>
            <a:r>
              <a:rPr lang="it-IT" sz="2800" dirty="0"/>
              <a:t>durata del periodo di incubazione;</a:t>
            </a:r>
          </a:p>
          <a:p>
            <a:pPr lvl="0"/>
            <a:r>
              <a:rPr lang="it-IT" sz="2800" dirty="0"/>
              <a:t>durata del periodo di contagiosità;</a:t>
            </a:r>
          </a:p>
          <a:p>
            <a:pPr lvl="0"/>
            <a:r>
              <a:rPr lang="it-IT" sz="2800" dirty="0"/>
              <a:t>rapporto infezione-malattia;</a:t>
            </a:r>
          </a:p>
          <a:p>
            <a:pPr lvl="0"/>
            <a:r>
              <a:rPr lang="it-IT" sz="2800" dirty="0"/>
              <a:t>durata della malattia;</a:t>
            </a:r>
          </a:p>
          <a:p>
            <a:pPr lvl="0"/>
            <a:r>
              <a:rPr lang="it-IT" sz="2800" dirty="0"/>
              <a:t>letalità;</a:t>
            </a:r>
          </a:p>
          <a:p>
            <a:pPr lvl="0"/>
            <a:r>
              <a:rPr lang="it-IT" sz="2800" dirty="0"/>
              <a:t>frequenza di evoluzione in malattia cronica;</a:t>
            </a:r>
          </a:p>
          <a:p>
            <a:pPr lvl="0"/>
            <a:r>
              <a:rPr lang="it-IT" sz="2800" dirty="0"/>
              <a:t>frequenza e durata dello stato di portatore;</a:t>
            </a:r>
          </a:p>
          <a:p>
            <a:pPr lvl="0"/>
            <a:r>
              <a:rPr lang="it-IT" sz="2800" dirty="0"/>
              <a:t>persistenza dell’immunità.</a:t>
            </a:r>
          </a:p>
        </p:txBody>
      </p:sp>
    </p:spTree>
    <p:extLst>
      <p:ext uri="{BB962C8B-B14F-4D97-AF65-F5344CB8AC3E}">
        <p14:creationId xmlns:p14="http://schemas.microsoft.com/office/powerpoint/2010/main" val="257258637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20688"/>
            <a:ext cx="8136904" cy="4031873"/>
          </a:xfrm>
          <a:prstGeom prst="rect">
            <a:avLst/>
          </a:prstGeom>
        </p:spPr>
        <p:txBody>
          <a:bodyPr wrap="square">
            <a:spAutoFit/>
          </a:bodyPr>
          <a:lstStyle/>
          <a:p>
            <a:r>
              <a:rPr lang="it-IT" sz="3200" dirty="0"/>
              <a:t>Una volta innescato, il processo infettivo può evolvere in modo subclinico o dar luogo alla malattia conclamata. In entrambi i casi, il più delle volte, l’infezione si </a:t>
            </a:r>
            <a:r>
              <a:rPr lang="it-IT" sz="3200" dirty="0" err="1"/>
              <a:t>autoestingue</a:t>
            </a:r>
            <a:r>
              <a:rPr lang="it-IT" sz="3200" dirty="0"/>
              <a:t> con completa eliminazione del microrganismo e comparsa di uno stato di immunità specifica.</a:t>
            </a:r>
          </a:p>
        </p:txBody>
      </p:sp>
    </p:spTree>
    <p:extLst>
      <p:ext uri="{BB962C8B-B14F-4D97-AF65-F5344CB8AC3E}">
        <p14:creationId xmlns:p14="http://schemas.microsoft.com/office/powerpoint/2010/main" val="1167699700"/>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332656"/>
            <a:ext cx="7992888" cy="6124754"/>
          </a:xfrm>
          <a:prstGeom prst="rect">
            <a:avLst/>
          </a:prstGeom>
        </p:spPr>
        <p:txBody>
          <a:bodyPr wrap="square">
            <a:spAutoFit/>
          </a:bodyPr>
          <a:lstStyle/>
          <a:p>
            <a:r>
              <a:rPr lang="it-IT" sz="2800" dirty="0"/>
              <a:t>FATTORI AMBIENTALI NELLA GENESI DELLE INFEZIONI</a:t>
            </a:r>
          </a:p>
          <a:p>
            <a:r>
              <a:rPr lang="it-IT" sz="2800" dirty="0"/>
              <a:t>• Ambiente Biologico (agenti, serbatoi, vettori, etc.)</a:t>
            </a:r>
          </a:p>
          <a:p>
            <a:r>
              <a:rPr lang="it-IT" sz="2800" dirty="0"/>
              <a:t>• Ambiente Sociale (abitudini di vita, leggi, fattori socio-economici, etc.)</a:t>
            </a:r>
          </a:p>
          <a:p>
            <a:r>
              <a:rPr lang="it-IT" sz="2800" dirty="0"/>
              <a:t>• Ambiente Fisico (temperatura, umidità, luce, aria, acqua, suolo, ecc.)</a:t>
            </a:r>
          </a:p>
          <a:p>
            <a:r>
              <a:rPr lang="it-IT" sz="2800" dirty="0"/>
              <a:t>L’ambiente fisico e sociale esercita la sua influenza sia sui microrganismi, sia sulla vie di trasmissione, sia infine sulla capacità relativa dell’ospite ed influenza in modo considerevole l’epidemiologia delle infezioni.</a:t>
            </a:r>
          </a:p>
        </p:txBody>
      </p:sp>
    </p:spTree>
    <p:extLst>
      <p:ext uri="{BB962C8B-B14F-4D97-AF65-F5344CB8AC3E}">
        <p14:creationId xmlns:p14="http://schemas.microsoft.com/office/powerpoint/2010/main" val="2983844791"/>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188640"/>
            <a:ext cx="8496944" cy="6124754"/>
          </a:xfrm>
          <a:prstGeom prst="rect">
            <a:avLst/>
          </a:prstGeom>
        </p:spPr>
        <p:txBody>
          <a:bodyPr wrap="square">
            <a:spAutoFit/>
          </a:bodyPr>
          <a:lstStyle/>
          <a:p>
            <a:r>
              <a:rPr lang="it-IT" sz="2800" dirty="0"/>
              <a:t>Tra i FATTORI AMBIENTALI alcuni esempi sono:</a:t>
            </a:r>
          </a:p>
          <a:p>
            <a:pPr lvl="0"/>
            <a:r>
              <a:rPr lang="it-IT" sz="2800" dirty="0"/>
              <a:t>il basso livello socio-economico, che espone ad un maggior rischio di infezioni di qualsiasi genere;</a:t>
            </a:r>
          </a:p>
          <a:p>
            <a:pPr lvl="0"/>
            <a:r>
              <a:rPr lang="it-IT" sz="2800" dirty="0"/>
              <a:t>l’affollamento, fattore di rischio per le infezioni trasmesse per via aerea;</a:t>
            </a:r>
          </a:p>
          <a:p>
            <a:pPr lvl="0"/>
            <a:r>
              <a:rPr lang="it-IT" sz="2800" dirty="0"/>
              <a:t>la scarsità di acqua potabile e l’inquinamento fecale dell’ambiente per carenza dei sistemi di raccolta e smaltimento delle acque reflue urbane, che sono fattori importanti per il mantenimento dell’endemia e per le manifestazioni epidemiche delle infezioni enteriche.</a:t>
            </a:r>
          </a:p>
        </p:txBody>
      </p:sp>
    </p:spTree>
    <p:extLst>
      <p:ext uri="{BB962C8B-B14F-4D97-AF65-F5344CB8AC3E}">
        <p14:creationId xmlns:p14="http://schemas.microsoft.com/office/powerpoint/2010/main" val="1869060101"/>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692696"/>
            <a:ext cx="8352928" cy="4832092"/>
          </a:xfrm>
          <a:prstGeom prst="rect">
            <a:avLst/>
          </a:prstGeom>
        </p:spPr>
        <p:txBody>
          <a:bodyPr wrap="square">
            <a:spAutoFit/>
          </a:bodyPr>
          <a:lstStyle/>
          <a:p>
            <a:r>
              <a:rPr lang="it-IT" sz="4400" dirty="0"/>
              <a:t>I microrganismi per permanere e perpetuarsi in una popolazione devono avere un habitat naturale in cui riprodursi e l’opportunità di diffondere ad altri ospiti suscettibili.</a:t>
            </a:r>
          </a:p>
        </p:txBody>
      </p:sp>
    </p:spTree>
    <p:extLst>
      <p:ext uri="{BB962C8B-B14F-4D97-AF65-F5344CB8AC3E}">
        <p14:creationId xmlns:p14="http://schemas.microsoft.com/office/powerpoint/2010/main" val="1140720481"/>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20688"/>
            <a:ext cx="8424936" cy="5509200"/>
          </a:xfrm>
          <a:prstGeom prst="rect">
            <a:avLst/>
          </a:prstGeom>
        </p:spPr>
        <p:txBody>
          <a:bodyPr wrap="square">
            <a:spAutoFit/>
          </a:bodyPr>
          <a:lstStyle/>
          <a:p>
            <a:r>
              <a:rPr lang="it-IT" sz="4400" dirty="0"/>
              <a:t>SERBATOIO DI INFEZIONE (</a:t>
            </a:r>
            <a:r>
              <a:rPr lang="it-IT" sz="4400" dirty="0" err="1"/>
              <a:t>reservoir</a:t>
            </a:r>
            <a:r>
              <a:rPr lang="it-IT" sz="4400" dirty="0"/>
              <a:t>): Individuo, animale, pianta o substrato inanimato in cui un agente infettivo di norma risiede e si moltiplica e da cui dipende primariamente per la sopravvivenza.</a:t>
            </a:r>
            <a:r>
              <a:rPr lang="it-IT" sz="4400" dirty="0" smtClean="0">
                <a:effectLst/>
              </a:rPr>
              <a:t> </a:t>
            </a:r>
            <a:r>
              <a:rPr lang="it-IT" sz="4400" dirty="0"/>
              <a:t> </a:t>
            </a:r>
          </a:p>
        </p:txBody>
      </p:sp>
    </p:spTree>
    <p:extLst>
      <p:ext uri="{BB962C8B-B14F-4D97-AF65-F5344CB8AC3E}">
        <p14:creationId xmlns:p14="http://schemas.microsoft.com/office/powerpoint/2010/main" val="423203671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268760"/>
            <a:ext cx="7776864" cy="5324535"/>
          </a:xfrm>
          <a:prstGeom prst="rect">
            <a:avLst/>
          </a:prstGeom>
        </p:spPr>
        <p:txBody>
          <a:bodyPr wrap="square">
            <a:spAutoFit/>
          </a:bodyPr>
          <a:lstStyle/>
          <a:p>
            <a:pPr algn="just"/>
            <a:r>
              <a:rPr lang="it-IT" sz="3400" dirty="0"/>
              <a:t>Il primo obiettivo dell’igiene è quindi scoprire da quali agenti sono causate le più comuni malattie e come fare ad impedirne l’azione.</a:t>
            </a:r>
          </a:p>
          <a:p>
            <a:pPr algn="just"/>
            <a:r>
              <a:rPr lang="it-IT" sz="3400" dirty="0"/>
              <a:t>L’igiene agisce sulle persone sane, con lo scopo di creare e mantenere le condizioni idonee ad allontanare il rischio di malattie nella popolazione.</a:t>
            </a:r>
          </a:p>
        </p:txBody>
      </p:sp>
    </p:spTree>
    <p:extLst>
      <p:ext uri="{BB962C8B-B14F-4D97-AF65-F5344CB8AC3E}">
        <p14:creationId xmlns:p14="http://schemas.microsoft.com/office/powerpoint/2010/main" val="2566835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548680"/>
            <a:ext cx="8208912" cy="5632311"/>
          </a:xfrm>
          <a:prstGeom prst="rect">
            <a:avLst/>
          </a:prstGeom>
        </p:spPr>
        <p:txBody>
          <a:bodyPr wrap="square">
            <a:spAutoFit/>
          </a:bodyPr>
          <a:lstStyle/>
          <a:p>
            <a:r>
              <a:rPr lang="it-IT" sz="4000" dirty="0"/>
              <a:t>SORGENTE O FONTE DI INFEZIONE: Sito dal quale un microrganismo passa immediatamente ad un ospite. Può coincidere con il serbatoio(infezioni a trasmissione sessuale) o essere rappresentata da un veicolo (acqua, alimenti, ecc.)</a:t>
            </a:r>
          </a:p>
        </p:txBody>
      </p:sp>
    </p:spTree>
    <p:extLst>
      <p:ext uri="{BB962C8B-B14F-4D97-AF65-F5344CB8AC3E}">
        <p14:creationId xmlns:p14="http://schemas.microsoft.com/office/powerpoint/2010/main" val="392667101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04664"/>
            <a:ext cx="8208912" cy="5262979"/>
          </a:xfrm>
          <a:prstGeom prst="rect">
            <a:avLst/>
          </a:prstGeom>
        </p:spPr>
        <p:txBody>
          <a:bodyPr wrap="square">
            <a:spAutoFit/>
          </a:bodyPr>
          <a:lstStyle/>
          <a:p>
            <a:r>
              <a:rPr lang="it-IT" sz="2400" dirty="0"/>
              <a:t>PORTATORE: Soggetto che, pur NON presentando manifestazioni morbose, alberga nel proprio </a:t>
            </a:r>
          </a:p>
          <a:p>
            <a:r>
              <a:rPr lang="it-IT" sz="2400" dirty="0"/>
              <a:t>organismo ed elimina agenti patogeni.</a:t>
            </a:r>
          </a:p>
          <a:p>
            <a:r>
              <a:rPr lang="it-IT" sz="2400" dirty="0"/>
              <a:t>PORTATORE SANO: soggetto che si infetta ed elimina i parassiti senza contrarre la malattia.</a:t>
            </a:r>
          </a:p>
          <a:p>
            <a:r>
              <a:rPr lang="it-IT" sz="2400" dirty="0"/>
              <a:t>PORTATORE CONVALESCENTE: malato che continua ad eliminare microrganismi anche dopo la guarigione clinica. (Es. morbillo)</a:t>
            </a:r>
          </a:p>
          <a:p>
            <a:r>
              <a:rPr lang="it-IT" sz="2400" dirty="0"/>
              <a:t>PORTATORE CRONICO: Soggetto in cui l’eliminazione dei microrganismi perdura per anni. (es. epatite B)</a:t>
            </a:r>
          </a:p>
          <a:p>
            <a:r>
              <a:rPr lang="it-IT" sz="2400" dirty="0"/>
              <a:t>PORTATORE PRECOCE: l’eliminazione dei microrganismi inizia prima dell’esordio clinico (es. rosolia)</a:t>
            </a:r>
          </a:p>
        </p:txBody>
      </p:sp>
    </p:spTree>
    <p:extLst>
      <p:ext uri="{BB962C8B-B14F-4D97-AF65-F5344CB8AC3E}">
        <p14:creationId xmlns:p14="http://schemas.microsoft.com/office/powerpoint/2010/main" val="3932823049"/>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6673"/>
            <a:ext cx="8568952" cy="5078313"/>
          </a:xfrm>
          <a:prstGeom prst="rect">
            <a:avLst/>
          </a:prstGeom>
        </p:spPr>
        <p:txBody>
          <a:bodyPr wrap="square">
            <a:spAutoFit/>
          </a:bodyPr>
          <a:lstStyle/>
          <a:p>
            <a:r>
              <a:rPr lang="it-IT" sz="3600" dirty="0"/>
              <a:t>Le principali vie di trasmissione nei microrganismi sono:</a:t>
            </a:r>
          </a:p>
          <a:p>
            <a:pPr lvl="0"/>
            <a:r>
              <a:rPr lang="it-IT" sz="3600" dirty="0" smtClean="0"/>
              <a:t>- </a:t>
            </a:r>
            <a:r>
              <a:rPr lang="it-IT" sz="3600" dirty="0" err="1" smtClean="0"/>
              <a:t>aereodiffusione</a:t>
            </a:r>
            <a:endParaRPr lang="it-IT" sz="3600" dirty="0"/>
          </a:p>
          <a:p>
            <a:pPr lvl="0"/>
            <a:r>
              <a:rPr lang="it-IT" sz="3600" dirty="0" smtClean="0"/>
              <a:t>- catena </a:t>
            </a:r>
            <a:r>
              <a:rPr lang="it-IT" sz="3600" dirty="0"/>
              <a:t>oro-fecale</a:t>
            </a:r>
          </a:p>
          <a:p>
            <a:pPr lvl="0"/>
            <a:r>
              <a:rPr lang="it-IT" sz="3600" dirty="0" smtClean="0"/>
              <a:t>- penetrazione </a:t>
            </a:r>
            <a:r>
              <a:rPr lang="it-IT" sz="3600" dirty="0"/>
              <a:t>parentale apparente o inapparente</a:t>
            </a:r>
          </a:p>
          <a:p>
            <a:pPr lvl="0"/>
            <a:r>
              <a:rPr lang="it-IT" sz="3600" dirty="0" smtClean="0"/>
              <a:t>- sessuale</a:t>
            </a:r>
            <a:endParaRPr lang="it-IT" sz="3600" dirty="0"/>
          </a:p>
          <a:p>
            <a:pPr lvl="0"/>
            <a:r>
              <a:rPr lang="it-IT" sz="3600" dirty="0" smtClean="0"/>
              <a:t>- trasmissione </a:t>
            </a:r>
            <a:r>
              <a:rPr lang="it-IT" sz="3600" dirty="0"/>
              <a:t>verticale</a:t>
            </a:r>
          </a:p>
          <a:p>
            <a:pPr lvl="0"/>
            <a:r>
              <a:rPr lang="it-IT" sz="3600" dirty="0" smtClean="0"/>
              <a:t>- vettori</a:t>
            </a:r>
            <a:endParaRPr lang="it-IT" sz="3600" dirty="0"/>
          </a:p>
        </p:txBody>
      </p:sp>
    </p:spTree>
    <p:extLst>
      <p:ext uri="{BB962C8B-B14F-4D97-AF65-F5344CB8AC3E}">
        <p14:creationId xmlns:p14="http://schemas.microsoft.com/office/powerpoint/2010/main" val="354164413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58847"/>
            <a:ext cx="8640960" cy="6001643"/>
          </a:xfrm>
          <a:prstGeom prst="rect">
            <a:avLst/>
          </a:prstGeom>
        </p:spPr>
        <p:txBody>
          <a:bodyPr wrap="square">
            <a:spAutoFit/>
          </a:bodyPr>
          <a:lstStyle/>
          <a:p>
            <a:r>
              <a:rPr lang="it-IT" sz="2400" dirty="0"/>
              <a:t>Le forme principali con cui la malattia infettiva può manifestarsi in seno ad una popolazione sono:</a:t>
            </a:r>
          </a:p>
          <a:p>
            <a:pPr lvl="0"/>
            <a:r>
              <a:rPr lang="it-IT" sz="2400" dirty="0"/>
              <a:t>SPORADICITA’: Quando i casi di malattia si manifestano isolatamente senza apparenti rapporti con altri casi.</a:t>
            </a:r>
          </a:p>
          <a:p>
            <a:pPr lvl="0"/>
            <a:r>
              <a:rPr lang="it-IT" sz="2400" dirty="0"/>
              <a:t>ENDEMIA: Quando una malattia è costantemente presente nella popolazione residente in una determinata area geografica, manifestandosi con un numero di casi più o meno costante. E’ limitata nello spazio ma non nel tempo.</a:t>
            </a:r>
          </a:p>
          <a:p>
            <a:pPr lvl="0"/>
            <a:r>
              <a:rPr lang="it-IT" sz="2400" dirty="0"/>
              <a:t>EPIDEMIA: È il verificarsi in una comunità o area geografica di un numero di casi di malattia eccedente le aspettative. E’ limitata nello spazio e nel tempo.</a:t>
            </a:r>
          </a:p>
          <a:p>
            <a:pPr lvl="0"/>
            <a:r>
              <a:rPr lang="it-IT" sz="2400" dirty="0"/>
              <a:t>PANDEMIA: Quando la diffusione epidemica va oltre i confini di un paese e dilaga attraverso i continenti. E’ limitata nel tempo ma non nello spazio.</a:t>
            </a:r>
          </a:p>
        </p:txBody>
      </p:sp>
    </p:spTree>
    <p:extLst>
      <p:ext uri="{BB962C8B-B14F-4D97-AF65-F5344CB8AC3E}">
        <p14:creationId xmlns:p14="http://schemas.microsoft.com/office/powerpoint/2010/main" val="38220691"/>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628801"/>
            <a:ext cx="6840760" cy="1615827"/>
          </a:xfrm>
          <a:prstGeom prst="rect">
            <a:avLst/>
          </a:prstGeom>
        </p:spPr>
        <p:txBody>
          <a:bodyPr wrap="square">
            <a:spAutoFit/>
          </a:bodyPr>
          <a:lstStyle/>
          <a:p>
            <a:pPr algn="ctr">
              <a:lnSpc>
                <a:spcPct val="150000"/>
              </a:lnSpc>
              <a:spcAft>
                <a:spcPts val="0"/>
              </a:spcAft>
            </a:pPr>
            <a:r>
              <a:rPr lang="it-IT" sz="6600" b="1" dirty="0">
                <a:latin typeface="Times New Roman"/>
                <a:ea typeface="Calibri"/>
                <a:cs typeface="Times New Roman"/>
              </a:rPr>
              <a:t>Profilassi</a:t>
            </a:r>
            <a:endParaRPr lang="it-IT" sz="6600" dirty="0">
              <a:effectLst/>
              <a:latin typeface="Calibri"/>
              <a:ea typeface="Calibri"/>
              <a:cs typeface="Times New Roman"/>
            </a:endParaRPr>
          </a:p>
        </p:txBody>
      </p:sp>
    </p:spTree>
    <p:extLst>
      <p:ext uri="{BB962C8B-B14F-4D97-AF65-F5344CB8AC3E}">
        <p14:creationId xmlns:p14="http://schemas.microsoft.com/office/powerpoint/2010/main" val="378618312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474345"/>
            <a:ext cx="8568952" cy="5632311"/>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La profilassi (dal greco difendere o prevenire in anticipo) è una qualsiasi procedura medica o di sanità pubblica il cui scopo è prevenire, piuttosto che curare o trattare, le malattie. In prima analisi, le misure di profilassi sono divise in profilassi primaria (per prevenire l'insorgere di una malattia cronica o l'acquisizione di un'infezione nel caso delle malattie infettive), profilassi secondaria (laddove l'infezione è già stata acquisita e si vuole evitare che essa sfoci nella malattia conclamata; oppure nel caso delle malattie cronico degenerative quando la malattia è già insorta ed il paziente viene difeso dal peggiorare del processo patologico).</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110753605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548680"/>
            <a:ext cx="8280920" cy="5632311"/>
          </a:xfrm>
          <a:prstGeom prst="rect">
            <a:avLst/>
          </a:prstGeom>
        </p:spPr>
        <p:txBody>
          <a:bodyPr wrap="square">
            <a:spAutoFit/>
          </a:bodyPr>
          <a:lstStyle/>
          <a:p>
            <a:pPr algn="just">
              <a:lnSpc>
                <a:spcPct val="150000"/>
              </a:lnSpc>
              <a:spcAft>
                <a:spcPts val="0"/>
              </a:spcAft>
            </a:pPr>
            <a:r>
              <a:rPr lang="it-IT" sz="4000" dirty="0">
                <a:latin typeface="Times New Roman"/>
                <a:ea typeface="Calibri"/>
                <a:cs typeface="Times New Roman"/>
              </a:rPr>
              <a:t>Il termine profilassi è utilizzato soprattutto nel caso di malattie infettive, mentre nelle malattie cronico degenerative rimane in uso il termine prevenzione (primaria, secondaria, terziaria).</a:t>
            </a:r>
            <a:endParaRPr lang="it-IT" sz="4000" dirty="0">
              <a:effectLst/>
              <a:latin typeface="Calibri"/>
              <a:ea typeface="Calibri"/>
              <a:cs typeface="Times New Roman"/>
            </a:endParaRPr>
          </a:p>
        </p:txBody>
      </p:sp>
    </p:spTree>
    <p:extLst>
      <p:ext uri="{BB962C8B-B14F-4D97-AF65-F5344CB8AC3E}">
        <p14:creationId xmlns:p14="http://schemas.microsoft.com/office/powerpoint/2010/main" val="117471062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260648"/>
            <a:ext cx="8712968" cy="6029792"/>
          </a:xfrm>
          <a:prstGeom prst="rect">
            <a:avLst/>
          </a:prstGeom>
        </p:spPr>
        <p:txBody>
          <a:bodyPr wrap="square">
            <a:spAutoFit/>
          </a:bodyPr>
          <a:lstStyle/>
          <a:p>
            <a:pPr algn="just">
              <a:lnSpc>
                <a:spcPct val="150000"/>
              </a:lnSpc>
              <a:spcAft>
                <a:spcPts val="0"/>
              </a:spcAft>
            </a:pPr>
            <a:r>
              <a:rPr lang="it-IT" sz="2600" dirty="0">
                <a:latin typeface="Times New Roman"/>
                <a:ea typeface="Calibri"/>
                <a:cs typeface="Times New Roman"/>
              </a:rPr>
              <a:t>La profilassi si può dividere in "diretta" e "indiretta". La profilassi indiretta non si rivolge ad un determinato agente eziologico ma piuttosto ricopre la sfera ambientale e quella rivolta alla persona, attuando interventi generici e non specifici. Nell'ambito ambientale ci sono interventi rivolti all'ambiente fisico (depurazione acqua, bonifica terreni, etc.) e all'ambiente sociale (miglioramento livello socio-assistenziale, etc.). Per quanto riguarda la persona, rientrano nella profilassi indiretta (rivolta alla persona) tutte quelle pratiche di educazione, formazione e informazione sanitaria. </a:t>
            </a:r>
            <a:endParaRPr lang="it-IT" sz="2600" dirty="0">
              <a:effectLst/>
              <a:latin typeface="Calibri"/>
              <a:ea typeface="Calibri"/>
              <a:cs typeface="Times New Roman"/>
            </a:endParaRPr>
          </a:p>
        </p:txBody>
      </p:sp>
    </p:spTree>
    <p:extLst>
      <p:ext uri="{BB962C8B-B14F-4D97-AF65-F5344CB8AC3E}">
        <p14:creationId xmlns:p14="http://schemas.microsoft.com/office/powerpoint/2010/main" val="300560093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332656"/>
            <a:ext cx="8424936" cy="6029792"/>
          </a:xfrm>
          <a:prstGeom prst="rect">
            <a:avLst/>
          </a:prstGeom>
        </p:spPr>
        <p:txBody>
          <a:bodyPr wrap="square">
            <a:spAutoFit/>
          </a:bodyPr>
          <a:lstStyle/>
          <a:p>
            <a:pPr algn="just">
              <a:lnSpc>
                <a:spcPct val="150000"/>
              </a:lnSpc>
              <a:spcAft>
                <a:spcPts val="0"/>
              </a:spcAft>
            </a:pPr>
            <a:r>
              <a:rPr lang="it-IT" sz="2600" dirty="0">
                <a:latin typeface="Times New Roman"/>
                <a:ea typeface="Calibri"/>
                <a:cs typeface="Times New Roman"/>
              </a:rPr>
              <a:t>La profilassi si può dividere in "diretta" e "indiretta". La profilassi indiretta non si rivolge ad un determinato agente eziologico ma piuttosto ricopre la sfera ambientale e quella rivolta alla persona, attuando interventi generici e non specifici. Nell'ambito ambientale ci sono interventi rivolti all'ambiente fisico (depurazione acqua, bonifica terreni, etc.) e all'ambiente sociale (miglioramento livello socio-assistenziale, etc.). Per quanto riguarda la persona, rientrano nella profilassi indiretta (rivolta alla persona) tutte quelle pratiche di educazione, formazione e informazione sanitaria. </a:t>
            </a:r>
            <a:endParaRPr lang="it-IT" sz="2600" dirty="0">
              <a:effectLst/>
              <a:latin typeface="Calibri"/>
              <a:ea typeface="Calibri"/>
              <a:cs typeface="Times New Roman"/>
            </a:endParaRPr>
          </a:p>
        </p:txBody>
      </p:sp>
    </p:spTree>
    <p:extLst>
      <p:ext uri="{BB962C8B-B14F-4D97-AF65-F5344CB8AC3E}">
        <p14:creationId xmlns:p14="http://schemas.microsoft.com/office/powerpoint/2010/main" val="343327056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404665"/>
            <a:ext cx="8712968" cy="5262979"/>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La profilassi diretta può inizialmente essere divisa in generica e specifica. Nella profilassi generica troviamo misure volte all'ambiente e altre alla fonte. Per quanto riguarda l'ambiente, le procedure adottate sono di disinfestazione (eliminazione vettori animali), disinfezione (eliminazione microorganismi patogeni in un determinato ambiente o substrato) e sterilizzazione (eliminazione tutti microorganismi, comprese le spore di resistenza). </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75702415"/>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556793"/>
            <a:ext cx="7920880" cy="3046988"/>
          </a:xfrm>
          <a:prstGeom prst="rect">
            <a:avLst/>
          </a:prstGeom>
        </p:spPr>
        <p:txBody>
          <a:bodyPr wrap="square">
            <a:spAutoFit/>
          </a:bodyPr>
          <a:lstStyle/>
          <a:p>
            <a:pPr algn="just"/>
            <a:r>
              <a:rPr lang="it-IT" sz="4800" dirty="0"/>
              <a:t>L’igiene moderna si identifica con la PREVENZIONE o PROFILASSI.</a:t>
            </a:r>
          </a:p>
        </p:txBody>
      </p:sp>
    </p:spTree>
    <p:extLst>
      <p:ext uri="{BB962C8B-B14F-4D97-AF65-F5344CB8AC3E}">
        <p14:creationId xmlns:p14="http://schemas.microsoft.com/office/powerpoint/2010/main" val="236055327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260648"/>
            <a:ext cx="8522760" cy="6555641"/>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Queste ultime due procedure servono, in ambito ospedaliero, per evitare il passaggio dell'agente eziologico da paziente a paziente, da paziente a personale sanitario e da personale sanitario a paziente. Un esempio potrebbe essere la siringa, che se usata su vari pazienti potrebbe veicolare microorganismi patogeni (o comunque microorganismi). Le pratiche di disinfezione e sterilizzazione si avvalgono di azioni fisiche (calore) o chimiche per cui non tutti i presidi sanitari resistono ad essi. È previsto quindi l'utilizzo di strumenti monouso.</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140810633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266596"/>
            <a:ext cx="8568952" cy="6186309"/>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La disinfezione può essere attuata: </a:t>
            </a:r>
            <a:endParaRPr lang="it-IT" sz="2400" dirty="0">
              <a:latin typeface="Calibri"/>
              <a:ea typeface="Calibri"/>
              <a:cs typeface="Times New Roman"/>
            </a:endParaRPr>
          </a:p>
          <a:p>
            <a:pPr algn="just">
              <a:lnSpc>
                <a:spcPct val="150000"/>
              </a:lnSpc>
              <a:spcAft>
                <a:spcPts val="0"/>
              </a:spcAft>
            </a:pPr>
            <a:r>
              <a:rPr lang="it-IT" sz="2400" dirty="0">
                <a:latin typeface="Times New Roman"/>
                <a:ea typeface="Calibri"/>
                <a:cs typeface="Times New Roman"/>
              </a:rPr>
              <a:t>-durante il decorso della malattia (disinfezione della malattia) (disinfezione terminale o finale), per eliminare i microorganismi patogeni dall'ambiente nel quale ha soggiornato il malato </a:t>
            </a:r>
            <a:endParaRPr lang="it-IT" sz="2400" dirty="0">
              <a:latin typeface="Calibri"/>
              <a:ea typeface="Calibri"/>
              <a:cs typeface="Times New Roman"/>
            </a:endParaRPr>
          </a:p>
          <a:p>
            <a:pPr algn="just">
              <a:lnSpc>
                <a:spcPct val="150000"/>
              </a:lnSpc>
              <a:spcAft>
                <a:spcPts val="0"/>
              </a:spcAft>
            </a:pPr>
            <a:r>
              <a:rPr lang="it-IT" sz="2400" dirty="0">
                <a:latin typeface="Times New Roman"/>
                <a:ea typeface="Calibri"/>
                <a:cs typeface="Times New Roman"/>
              </a:rPr>
              <a:t>-lontano dal letto del malato, come nel caso della disinfezione estemporanea, che si attua ogni volta si sia verificato un caso di malattia infettiva in un ambiente aperto al pubblico (</a:t>
            </a:r>
            <a:r>
              <a:rPr lang="it-IT" sz="2400" dirty="0" err="1">
                <a:latin typeface="Times New Roman"/>
                <a:ea typeface="Calibri"/>
                <a:cs typeface="Times New Roman"/>
              </a:rPr>
              <a:t>es.scarlattina</a:t>
            </a:r>
            <a:r>
              <a:rPr lang="it-IT" sz="2400" dirty="0">
                <a:latin typeface="Times New Roman"/>
                <a:ea typeface="Calibri"/>
                <a:cs typeface="Times New Roman"/>
              </a:rPr>
              <a:t>, meningite cerebro-spinale, poliomielite in scuole, dormitori, etc.) o della disinfezione periodica, che viene eseguita con regolari scadenze in locali nei quali è presumibile la circolazione di microrganismi patogeni (es. caserme, centri di raccolta, ecc.)</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793014535"/>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548680"/>
            <a:ext cx="8352928" cy="5909310"/>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La disinfezione può essere attuata con mezzi naturali ed artificiali. Per quanto riguarda i mezzi naturali bisogna ricordare che i germi patogeni, nel mondo esterno, si trovano esposti all'azione di numerosi fattori che svolgono quindi un ruolo di "disinfettanti naturali". Tra questi i più importanti sono: la luce solare, l'essiccamento, le variazioni brusche di temperatura, la concorrenza vitale con altri microrganismi e la diluizione.</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3873921775"/>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476673"/>
            <a:ext cx="8352928" cy="5909310"/>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I mezzi artificiali vanno suddivisi in mezzi fisici e mezzi chimici. I mezzi fisici sono quelli più frequentemente usati per la sterilizzazione e sono il calore, i raggi ultravioletti e le radiazioni ionizzanti. Il calore può essere utilizzato a "secco", come nel caso di esposizione di una superficie o di un oggetto alla fiamma o di utilizzazione di appositi apparecchi, le stufe a secco, che sono il modo più adatto per la sterilizzazione di materiali in vetro o metallo. </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567812519"/>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332656"/>
            <a:ext cx="8568952" cy="5078313"/>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Esso può essere utilizzato anche in forma "umida" come con l'acqua bollente o con l'autoclave, l'apparecchiatura che consente di utilizzare il calore per sterilizzare, sotto pressione, materiali in grado di sopportare l'umidità. I mezzi artificiali chimici, invece, sono: gli alcoli, tra cui l'alcool etilico; le aldeidi, in particolare l'aldeide formica o l'aldeide glutarica; gli alogeni, comprendono elementi come il cloro e lo iodio; i sali quaternari d'ammonio, appartenenti alla categoria dei detergenti sintetici; metalli, tra cui il mercurio e l'argento; e i fenoli.</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124793258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266596"/>
            <a:ext cx="8568952" cy="5632311"/>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Per quanto riguarda la profilassi diretta generica rivolta alla fonte, abbiamo le seguenti procedure: la notifica, fondamentale per avviare le procedure di profilassi, viene avviata dal medico e a seconda dei vari livelli ha dei tempi minimi di attuazione. Ha anche funzioni di indagine statistica ed è utile nelle inchieste epidemiologiche; la contumacia, che si suddivide in varie sotto-procedure, il cui compito principale è quello di evitare il passaggio del microorganismo dalla sorgente all'individuo sano. Per questo abbiamo l'isolamento (domiciliare o ospedaliero) che prevede l'isolamento appunto del paziente da tutti (escluso personale sanitario). </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2217713600"/>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7712" y="682094"/>
            <a:ext cx="8522760" cy="5078313"/>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Nell'ambito ospedaliero l'isolamento si avvale di due livelli di "protezione", ovvero l'utilizzo di due livelli di barriere comportamentali e tecnologiche. Il primo livello, quello standard, si attiva in presenza di sangue o altri liquidi corporei, mucose o cute scoperta, e prevede l'impiego di guanti, camici, mascherine etc.; mentre nel secondo caso, oltre alle procedure di livello 1, sono previste, a seconda delle metodologie di trasmissione dell'agente eziologico (aerea, contatto) ulteriori protezioni (queste sono specifiche per il tipo di microorganismo riscontrato).</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320785177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4345"/>
            <a:ext cx="8496944" cy="5632311"/>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Abbiamo poi la contumacia vera e propria che prevede l'obbligo di permanenza del soggetto in un luogo prestabilito, la sorveglianza sanitaria, ovvero l'obbligo di controlli ad intervalli prestabiliti (ma nessun'altra limitazione alla libertà individuale); l'accertamento diagnostico il cui scopo è quello di individuare l'agente eziologico e quindi capire qual è la causa di malattia; l'inchiesta epidemiologica, ovvero una serie di studi che permettono di capire e individuare la sorgente dell'infezione, i vettori, l'area geografica, studiare il fenomeno nel tempo, la curva epidemiologica e il pool di soggetti recettivi.</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180491063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6672"/>
            <a:ext cx="8496944" cy="4247317"/>
          </a:xfrm>
          <a:prstGeom prst="rect">
            <a:avLst/>
          </a:prstGeom>
        </p:spPr>
        <p:txBody>
          <a:bodyPr wrap="square">
            <a:spAutoFit/>
          </a:bodyPr>
          <a:lstStyle/>
          <a:p>
            <a:pPr algn="just">
              <a:lnSpc>
                <a:spcPct val="150000"/>
              </a:lnSpc>
              <a:spcAft>
                <a:spcPts val="0"/>
              </a:spcAft>
            </a:pPr>
            <a:r>
              <a:rPr lang="it-IT" sz="3600" dirty="0">
                <a:latin typeface="Times New Roman"/>
                <a:ea typeface="Calibri"/>
                <a:cs typeface="Times New Roman"/>
              </a:rPr>
              <a:t>Per avere delle procedure che si basano sul tipo di microorganismo dobbiamo entrare in quella che viene chiamata profilassi diretta specifica. Ne fanno parte infatti le procedure di immunoprofilassi e di chemioprofilassi.</a:t>
            </a:r>
            <a:endParaRPr lang="it-IT" sz="3600" dirty="0">
              <a:effectLst/>
              <a:latin typeface="Calibri"/>
              <a:ea typeface="Calibri"/>
              <a:cs typeface="Times New Roman"/>
            </a:endParaRPr>
          </a:p>
        </p:txBody>
      </p:sp>
    </p:spTree>
    <p:extLst>
      <p:ext uri="{BB962C8B-B14F-4D97-AF65-F5344CB8AC3E}">
        <p14:creationId xmlns:p14="http://schemas.microsoft.com/office/powerpoint/2010/main" val="224294681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4345"/>
            <a:ext cx="8424936" cy="5632311"/>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Lo scopo dell'immunoprofilassi è di agire sull'immunizzazione del soggetto, mediante la vaccinoprofilassi (somministrazione di antigeni) e sieroprofilassi (inoculazione anticorpi di origine equina o umana). La prima stimola una risposta immunitaria da parte del soggetto, è quindi un'immunizzazione attiva, e benché abbia tempi di risposta lunghi la sua efficacia dura nel tempo (permanente o rinnovabile) ed origina la memoria immunitaria. La seconda invece ha un effetto immediato in quanto si inoculano anticorpi già formati (immunoprofilassi passiva) però la sua efficacia è temporanea.</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3232522260"/>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412777"/>
            <a:ext cx="8208912" cy="3416320"/>
          </a:xfrm>
          <a:prstGeom prst="rect">
            <a:avLst/>
          </a:prstGeom>
        </p:spPr>
        <p:txBody>
          <a:bodyPr wrap="square">
            <a:spAutoFit/>
          </a:bodyPr>
          <a:lstStyle/>
          <a:p>
            <a:pPr algn="just"/>
            <a:r>
              <a:rPr lang="it-IT" sz="5400" dirty="0"/>
              <a:t>La cosiddetta “igiene del corpo” è solo un piccolo aspetto dell’igiene.</a:t>
            </a:r>
          </a:p>
        </p:txBody>
      </p:sp>
    </p:spTree>
    <p:extLst>
      <p:ext uri="{BB962C8B-B14F-4D97-AF65-F5344CB8AC3E}">
        <p14:creationId xmlns:p14="http://schemas.microsoft.com/office/powerpoint/2010/main" val="1168477555"/>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6673"/>
            <a:ext cx="8480230" cy="5262979"/>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La chemioprofilassi riguarda invece l'azione diretta ad opera di farmaci su un determinato microorganismo per prevenirne una possibile infezione. È primaria quando si somministrano farmaci (di solito in bassa dose e per brevi periodi) a soggetti sani o probabilmente infetti, mentre è secondaria (con dosaggi a volte massicci e duraturi nel tempo) quando il soggetto è stato sicuramente infettato, ma è ancora clinicamente sano (periodo di incubazione).</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3251012653"/>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76672"/>
            <a:ext cx="8424936" cy="4616648"/>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Le vaccinazioni sono misure di profilassi, cioè prevenzione primaria: esse sono utilizzate per potenziare le difese immunitarie (produzione di anticorpi) contro il patogeno che causa una determinata malattia, prima che il soggetto venga a contatto con il microrganismo. Per definizione la profilassi vaccinale previene solo l'insorgere di malattie. </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570775785"/>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79512" y="260648"/>
            <a:ext cx="8640960" cy="5493812"/>
          </a:xfrm>
          <a:prstGeom prst="rect">
            <a:avLst/>
          </a:prstGeom>
        </p:spPr>
        <p:txBody>
          <a:bodyPr wrap="square">
            <a:spAutoFit/>
          </a:bodyPr>
          <a:lstStyle/>
          <a:p>
            <a:pPr algn="just">
              <a:lnSpc>
                <a:spcPct val="150000"/>
              </a:lnSpc>
              <a:spcAft>
                <a:spcPts val="0"/>
              </a:spcAft>
            </a:pPr>
            <a:r>
              <a:rPr lang="it-IT" dirty="0">
                <a:latin typeface="Times New Roman"/>
                <a:ea typeface="Calibri"/>
                <a:cs typeface="Times New Roman"/>
              </a:rPr>
              <a:t>Gli antibiotici sono a volte usati in funzione profilattica (profilassi antibiotica): ad esempio, nel periodo della paura per gli attacchi all'antrace nel 2001 negli Stati Uniti, ai pazienti per i quali si temeva l'esposizione veniva data la </a:t>
            </a:r>
            <a:r>
              <a:rPr lang="it-IT" dirty="0" err="1">
                <a:latin typeface="Times New Roman"/>
                <a:ea typeface="Calibri"/>
                <a:cs typeface="Times New Roman"/>
              </a:rPr>
              <a:t>ciprofloxacina</a:t>
            </a:r>
            <a:r>
              <a:rPr lang="it-IT" dirty="0">
                <a:latin typeface="Times New Roman"/>
                <a:ea typeface="Calibri"/>
                <a:cs typeface="Times New Roman"/>
              </a:rPr>
              <a:t>. Allo stesso modo, l'uso di unguenti antibiotici su bruciature e altre ferite è una misura profilattica.</a:t>
            </a:r>
            <a:endParaRPr lang="it-IT" sz="1600" dirty="0">
              <a:latin typeface="Calibri"/>
              <a:ea typeface="Calibri"/>
              <a:cs typeface="Times New Roman"/>
            </a:endParaRPr>
          </a:p>
          <a:p>
            <a:pPr algn="just">
              <a:lnSpc>
                <a:spcPct val="150000"/>
              </a:lnSpc>
              <a:spcAft>
                <a:spcPts val="0"/>
              </a:spcAft>
            </a:pPr>
            <a:r>
              <a:rPr lang="it-IT" dirty="0">
                <a:latin typeface="Times New Roman"/>
                <a:ea typeface="Calibri"/>
                <a:cs typeface="Times New Roman"/>
              </a:rPr>
              <a:t> </a:t>
            </a:r>
            <a:endParaRPr lang="it-IT" sz="1600" dirty="0">
              <a:latin typeface="Calibri"/>
              <a:ea typeface="Calibri"/>
              <a:cs typeface="Times New Roman"/>
            </a:endParaRPr>
          </a:p>
          <a:p>
            <a:pPr algn="just">
              <a:lnSpc>
                <a:spcPct val="150000"/>
              </a:lnSpc>
              <a:spcAft>
                <a:spcPts val="0"/>
              </a:spcAft>
            </a:pPr>
            <a:r>
              <a:rPr lang="it-IT" dirty="0">
                <a:latin typeface="Times New Roman"/>
                <a:ea typeface="Calibri"/>
                <a:cs typeface="Times New Roman"/>
              </a:rPr>
              <a:t>Gli antimalarici come la clorochina sono utilizzati sia come trattamento che come chemioprofilassi sui visitatori che si recano in quei paesi laddove la malaria è endemica per evitare lo sviluppo del parassita </a:t>
            </a:r>
            <a:r>
              <a:rPr lang="it-IT" dirty="0" err="1">
                <a:latin typeface="Times New Roman"/>
                <a:ea typeface="Calibri"/>
                <a:cs typeface="Times New Roman"/>
              </a:rPr>
              <a:t>plasmodium</a:t>
            </a:r>
            <a:r>
              <a:rPr lang="it-IT" dirty="0">
                <a:latin typeface="Times New Roman"/>
                <a:ea typeface="Calibri"/>
                <a:cs typeface="Times New Roman"/>
              </a:rPr>
              <a:t>, che causa la malattia.</a:t>
            </a:r>
            <a:endParaRPr lang="it-IT" sz="1600" dirty="0">
              <a:latin typeface="Calibri"/>
              <a:ea typeface="Calibri"/>
              <a:cs typeface="Times New Roman"/>
            </a:endParaRPr>
          </a:p>
          <a:p>
            <a:pPr algn="just">
              <a:lnSpc>
                <a:spcPct val="150000"/>
              </a:lnSpc>
              <a:spcAft>
                <a:spcPts val="0"/>
              </a:spcAft>
            </a:pPr>
            <a:r>
              <a:rPr lang="it-IT" dirty="0">
                <a:latin typeface="Times New Roman"/>
                <a:ea typeface="Calibri"/>
                <a:cs typeface="Times New Roman"/>
              </a:rPr>
              <a:t>I profilattici (o preservativi) sono così chiamati perché utilizzati per prevenire la diffusione della sifilide e delle altre malattie sessualmente trasmissibili.</a:t>
            </a:r>
            <a:endParaRPr lang="it-IT" sz="1600" dirty="0">
              <a:latin typeface="Calibri"/>
              <a:ea typeface="Calibri"/>
              <a:cs typeface="Times New Roman"/>
            </a:endParaRPr>
          </a:p>
          <a:p>
            <a:pPr algn="just">
              <a:lnSpc>
                <a:spcPct val="150000"/>
              </a:lnSpc>
              <a:spcAft>
                <a:spcPts val="0"/>
              </a:spcAft>
            </a:pPr>
            <a:r>
              <a:rPr lang="it-IT" dirty="0">
                <a:latin typeface="Times New Roman"/>
                <a:ea typeface="Calibri"/>
                <a:cs typeface="Times New Roman"/>
              </a:rPr>
              <a:t>L'eparina a basso peso molecolare è utilizzata come profilassi in pazienti ricoverati in ospedale, per evitargli varie forme di trombosi dovute alla loro immobilità.</a:t>
            </a:r>
            <a:endParaRPr lang="it-IT" sz="1600" dirty="0">
              <a:latin typeface="Calibri"/>
              <a:ea typeface="Calibri"/>
              <a:cs typeface="Times New Roman"/>
            </a:endParaRPr>
          </a:p>
          <a:p>
            <a:pPr algn="just">
              <a:lnSpc>
                <a:spcPct val="150000"/>
              </a:lnSpc>
              <a:spcAft>
                <a:spcPts val="0"/>
              </a:spcAft>
            </a:pPr>
            <a:r>
              <a:rPr lang="it-IT" dirty="0">
                <a:latin typeface="Times New Roman"/>
                <a:ea typeface="Calibri"/>
                <a:cs typeface="Times New Roman"/>
              </a:rPr>
              <a:t>La stessa pulizia professionale dei denti è una forma di profilassi dentale.</a:t>
            </a:r>
            <a:endParaRPr lang="it-IT" sz="1600" dirty="0">
              <a:effectLst/>
              <a:latin typeface="Calibri"/>
              <a:ea typeface="Calibri"/>
              <a:cs typeface="Times New Roman"/>
            </a:endParaRPr>
          </a:p>
        </p:txBody>
      </p:sp>
    </p:spTree>
    <p:extLst>
      <p:ext uri="{BB962C8B-B14F-4D97-AF65-F5344CB8AC3E}">
        <p14:creationId xmlns:p14="http://schemas.microsoft.com/office/powerpoint/2010/main" val="168035170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0474" y="684483"/>
            <a:ext cx="8365981" cy="2308324"/>
          </a:xfrm>
          <a:prstGeom prst="rect">
            <a:avLst/>
          </a:prstGeom>
        </p:spPr>
        <p:txBody>
          <a:bodyPr wrap="square">
            <a:spAutoFit/>
          </a:bodyPr>
          <a:lstStyle/>
          <a:p>
            <a:pPr algn="ctr">
              <a:lnSpc>
                <a:spcPct val="150000"/>
              </a:lnSpc>
              <a:spcAft>
                <a:spcPts val="0"/>
              </a:spcAft>
            </a:pPr>
            <a:r>
              <a:rPr lang="it-IT" sz="4800" dirty="0">
                <a:latin typeface="Times New Roman"/>
                <a:ea typeface="Calibri"/>
                <a:cs typeface="Times New Roman"/>
              </a:rPr>
              <a:t>La profilassi post-esposizione e la profilassi </a:t>
            </a:r>
            <a:r>
              <a:rPr lang="it-IT" sz="4800" dirty="0" err="1">
                <a:latin typeface="Times New Roman"/>
                <a:ea typeface="Calibri"/>
                <a:cs typeface="Times New Roman"/>
              </a:rPr>
              <a:t>pre</a:t>
            </a:r>
            <a:r>
              <a:rPr lang="it-IT" sz="4800" dirty="0">
                <a:latin typeface="Times New Roman"/>
                <a:ea typeface="Calibri"/>
                <a:cs typeface="Times New Roman"/>
              </a:rPr>
              <a:t>-esposizione</a:t>
            </a:r>
            <a:endParaRPr lang="it-IT" sz="4800" dirty="0">
              <a:effectLst/>
              <a:latin typeface="Calibri"/>
              <a:ea typeface="Calibri"/>
              <a:cs typeface="Times New Roman"/>
            </a:endParaRPr>
          </a:p>
        </p:txBody>
      </p:sp>
    </p:spTree>
    <p:extLst>
      <p:ext uri="{BB962C8B-B14F-4D97-AF65-F5344CB8AC3E}">
        <p14:creationId xmlns:p14="http://schemas.microsoft.com/office/powerpoint/2010/main" val="88528085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266596"/>
            <a:ext cx="8712968" cy="5632311"/>
          </a:xfrm>
          <a:prstGeom prst="rect">
            <a:avLst/>
          </a:prstGeom>
        </p:spPr>
        <p:txBody>
          <a:bodyPr wrap="square">
            <a:spAutoFit/>
          </a:bodyPr>
          <a:lstStyle/>
          <a:p>
            <a:pPr algn="just">
              <a:lnSpc>
                <a:spcPct val="150000"/>
              </a:lnSpc>
              <a:spcAft>
                <a:spcPts val="0"/>
              </a:spcAft>
            </a:pPr>
            <a:r>
              <a:rPr lang="it-IT" sz="2400" dirty="0">
                <a:latin typeface="Times New Roman"/>
                <a:ea typeface="Calibri"/>
                <a:cs typeface="Times New Roman"/>
              </a:rPr>
              <a:t>Quando una profilassi viene applicata in seguito ad una possibile esposizione ad un agente infettante, si parla di profilassi post-esposizione, o post-</a:t>
            </a:r>
            <a:r>
              <a:rPr lang="it-IT" sz="2400" dirty="0" err="1">
                <a:latin typeface="Times New Roman"/>
                <a:ea typeface="Calibri"/>
                <a:cs typeface="Times New Roman"/>
              </a:rPr>
              <a:t>exposure</a:t>
            </a:r>
            <a:r>
              <a:rPr lang="it-IT" sz="2400" dirty="0">
                <a:latin typeface="Times New Roman"/>
                <a:ea typeface="Calibri"/>
                <a:cs typeface="Times New Roman"/>
              </a:rPr>
              <a:t> </a:t>
            </a:r>
            <a:r>
              <a:rPr lang="it-IT" sz="2400" dirty="0" err="1">
                <a:latin typeface="Times New Roman"/>
                <a:ea typeface="Calibri"/>
                <a:cs typeface="Times New Roman"/>
              </a:rPr>
              <a:t>prophylaxis</a:t>
            </a:r>
            <a:r>
              <a:rPr lang="it-IT" sz="2400" dirty="0">
                <a:latin typeface="Times New Roman"/>
                <a:ea typeface="Calibri"/>
                <a:cs typeface="Times New Roman"/>
              </a:rPr>
              <a:t> o PEP. La profilassi post-esposizione può essere occupazionale quando viene applicata in caso di infortunio di operatori sanitari con oggetti contaminati come aghi o altro, oppure non occupazionale se viene applicata in una qualunque altra situazione a rischio. La profilassi post-esposizione non occupazionale è anche indicata con la sigla </a:t>
            </a:r>
            <a:r>
              <a:rPr lang="it-IT" sz="2400" dirty="0" err="1">
                <a:latin typeface="Times New Roman"/>
                <a:ea typeface="Calibri"/>
                <a:cs typeface="Times New Roman"/>
              </a:rPr>
              <a:t>nPEP</a:t>
            </a:r>
            <a:r>
              <a:rPr lang="it-IT" sz="2400" dirty="0">
                <a:latin typeface="Times New Roman"/>
                <a:ea typeface="Calibri"/>
                <a:cs typeface="Times New Roman"/>
              </a:rPr>
              <a:t>. In ogni caso, lo scopo della profilassi post-esposizione è quello di ridurre la probabilità di contagio dopo la situazione a rischio.</a:t>
            </a:r>
            <a:endParaRPr lang="it-IT" sz="2400" dirty="0">
              <a:effectLst/>
              <a:latin typeface="Calibri"/>
              <a:ea typeface="Calibri"/>
              <a:cs typeface="Times New Roman"/>
            </a:endParaRPr>
          </a:p>
        </p:txBody>
      </p:sp>
    </p:spTree>
    <p:extLst>
      <p:ext uri="{BB962C8B-B14F-4D97-AF65-F5344CB8AC3E}">
        <p14:creationId xmlns:p14="http://schemas.microsoft.com/office/powerpoint/2010/main" val="3053031686"/>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04664"/>
            <a:ext cx="8496944" cy="5909310"/>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Di particolare importanza si rivela la profilassi post-esposizione ad HIV, occupazionale per operatori sanitari o non occupazionale per esempio in caso di rottura del preservativo durante un rapporto sessuale con una persona HIV-sieropositiva. In caso di puntura con aghi contaminati, molto importante è anche la profilassi post-esposizione ad HBV, il virus responsabile dell'epatite virale B, per via della notevole resistenza di questo virus all'ambiente.</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291809131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332657"/>
            <a:ext cx="8640960" cy="5909310"/>
          </a:xfrm>
          <a:prstGeom prst="rect">
            <a:avLst/>
          </a:prstGeom>
        </p:spPr>
        <p:txBody>
          <a:bodyPr wrap="square">
            <a:spAutoFit/>
          </a:bodyPr>
          <a:lstStyle/>
          <a:p>
            <a:pPr algn="just">
              <a:lnSpc>
                <a:spcPct val="150000"/>
              </a:lnSpc>
              <a:spcAft>
                <a:spcPts val="0"/>
              </a:spcAft>
            </a:pPr>
            <a:r>
              <a:rPr lang="it-IT" sz="2800" dirty="0">
                <a:latin typeface="Times New Roman"/>
                <a:ea typeface="Calibri"/>
                <a:cs typeface="Times New Roman"/>
              </a:rPr>
              <a:t>Analogamente, si può attuare una procedura preventiva di profilassi in ambienti o situazioni in cui è possibile essere esposti ad un agente infettante; in tal caso si parla di profilassi </a:t>
            </a:r>
            <a:r>
              <a:rPr lang="it-IT" sz="2800" dirty="0" err="1">
                <a:latin typeface="Times New Roman"/>
                <a:ea typeface="Calibri"/>
                <a:cs typeface="Times New Roman"/>
              </a:rPr>
              <a:t>pre</a:t>
            </a:r>
            <a:r>
              <a:rPr lang="it-IT" sz="2800" dirty="0">
                <a:latin typeface="Times New Roman"/>
                <a:ea typeface="Calibri"/>
                <a:cs typeface="Times New Roman"/>
              </a:rPr>
              <a:t>-esposizione o </a:t>
            </a:r>
            <a:r>
              <a:rPr lang="it-IT" sz="2800" dirty="0" err="1">
                <a:latin typeface="Times New Roman"/>
                <a:ea typeface="Calibri"/>
                <a:cs typeface="Times New Roman"/>
              </a:rPr>
              <a:t>pre-exposure</a:t>
            </a:r>
            <a:r>
              <a:rPr lang="it-IT" sz="2800" dirty="0">
                <a:latin typeface="Times New Roman"/>
                <a:ea typeface="Calibri"/>
                <a:cs typeface="Times New Roman"/>
              </a:rPr>
              <a:t> </a:t>
            </a:r>
            <a:r>
              <a:rPr lang="it-IT" sz="2800" dirty="0" err="1">
                <a:latin typeface="Times New Roman"/>
                <a:ea typeface="Calibri"/>
                <a:cs typeface="Times New Roman"/>
              </a:rPr>
              <a:t>prophylaxis</a:t>
            </a:r>
            <a:r>
              <a:rPr lang="it-IT" sz="2800" dirty="0">
                <a:latin typeface="Times New Roman"/>
                <a:ea typeface="Calibri"/>
                <a:cs typeface="Times New Roman"/>
              </a:rPr>
              <a:t> o PREP. Anche quest'ultima può essere occupazionale se applicata ad operatori sanitari, oppure non occupazionale se viene applicata in una qualunque altra situazione a rischio. La profilassi </a:t>
            </a:r>
            <a:r>
              <a:rPr lang="it-IT" sz="2800" dirty="0" err="1">
                <a:latin typeface="Times New Roman"/>
                <a:ea typeface="Calibri"/>
                <a:cs typeface="Times New Roman"/>
              </a:rPr>
              <a:t>pre</a:t>
            </a:r>
            <a:r>
              <a:rPr lang="it-IT" sz="2800" dirty="0">
                <a:latin typeface="Times New Roman"/>
                <a:ea typeface="Calibri"/>
                <a:cs typeface="Times New Roman"/>
              </a:rPr>
              <a:t>-esposizione non occupazionale è anche indicata con la sigla </a:t>
            </a:r>
            <a:r>
              <a:rPr lang="it-IT" sz="2800" dirty="0" err="1">
                <a:latin typeface="Times New Roman"/>
                <a:ea typeface="Calibri"/>
                <a:cs typeface="Times New Roman"/>
              </a:rPr>
              <a:t>nPREP</a:t>
            </a:r>
            <a:r>
              <a:rPr lang="it-IT" sz="2800" dirty="0">
                <a:latin typeface="Times New Roman"/>
                <a:ea typeface="Calibri"/>
                <a:cs typeface="Times New Roman"/>
              </a:rPr>
              <a:t>.</a:t>
            </a:r>
            <a:endParaRPr lang="it-IT" sz="2800" dirty="0">
              <a:effectLst/>
              <a:latin typeface="Calibri"/>
              <a:ea typeface="Calibri"/>
              <a:cs typeface="Times New Roman"/>
            </a:endParaRPr>
          </a:p>
        </p:txBody>
      </p:sp>
    </p:spTree>
    <p:extLst>
      <p:ext uri="{BB962C8B-B14F-4D97-AF65-F5344CB8AC3E}">
        <p14:creationId xmlns:p14="http://schemas.microsoft.com/office/powerpoint/2010/main" val="306829366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692696"/>
            <a:ext cx="8640960" cy="2585323"/>
          </a:xfrm>
          <a:prstGeom prst="rect">
            <a:avLst/>
          </a:prstGeom>
        </p:spPr>
        <p:txBody>
          <a:bodyPr wrap="square">
            <a:spAutoFit/>
          </a:bodyPr>
          <a:lstStyle/>
          <a:p>
            <a:pPr algn="ctr">
              <a:lnSpc>
                <a:spcPct val="150000"/>
              </a:lnSpc>
              <a:spcAft>
                <a:spcPts val="0"/>
              </a:spcAft>
            </a:pPr>
            <a:r>
              <a:rPr lang="it-IT" sz="5400" b="1" dirty="0">
                <a:latin typeface="Times New Roman"/>
                <a:ea typeface="Calibri"/>
                <a:cs typeface="Times New Roman"/>
              </a:rPr>
              <a:t>Contagio e modalità di trasmissione delle malattie</a:t>
            </a:r>
            <a:endParaRPr lang="it-IT" sz="5400" dirty="0">
              <a:effectLst/>
              <a:latin typeface="Calibri"/>
              <a:ea typeface="Calibri"/>
              <a:cs typeface="Times New Roman"/>
            </a:endParaRPr>
          </a:p>
        </p:txBody>
      </p:sp>
    </p:spTree>
    <p:extLst>
      <p:ext uri="{BB962C8B-B14F-4D97-AF65-F5344CB8AC3E}">
        <p14:creationId xmlns:p14="http://schemas.microsoft.com/office/powerpoint/2010/main" val="98730002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836712"/>
            <a:ext cx="8496944" cy="5509200"/>
          </a:xfrm>
          <a:prstGeom prst="rect">
            <a:avLst/>
          </a:prstGeom>
        </p:spPr>
        <p:txBody>
          <a:bodyPr wrap="square">
            <a:spAutoFit/>
          </a:bodyPr>
          <a:lstStyle/>
          <a:p>
            <a:pPr algn="just"/>
            <a:r>
              <a:rPr lang="it-IT" sz="3200" dirty="0"/>
              <a:t>Per merito dell’igiene e con la scoperta dei microbi patogeni e della loro responsabilità in molte malattie, la vita si è allungata ed è diventata più comoda, più sana, meno faticosa. </a:t>
            </a:r>
          </a:p>
          <a:p>
            <a:pPr algn="just"/>
            <a:r>
              <a:rPr lang="it-IT" sz="3200" dirty="0"/>
              <a:t>Oggi abbiamo l’acqua calda e corrente in tutte le case, i riscaldamenti, la luce elettrica, case comode, periodi di vacanza…..tutte cose che diamo per scontate, ma che 100 anni fa erano impensabili. </a:t>
            </a:r>
          </a:p>
        </p:txBody>
      </p:sp>
    </p:spTree>
    <p:extLst>
      <p:ext uri="{BB962C8B-B14F-4D97-AF65-F5344CB8AC3E}">
        <p14:creationId xmlns:p14="http://schemas.microsoft.com/office/powerpoint/2010/main" val="309323258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476672"/>
            <a:ext cx="8352928" cy="6001643"/>
          </a:xfrm>
          <a:prstGeom prst="rect">
            <a:avLst/>
          </a:prstGeom>
        </p:spPr>
        <p:txBody>
          <a:bodyPr wrap="square">
            <a:spAutoFit/>
          </a:bodyPr>
          <a:lstStyle/>
          <a:p>
            <a:pPr algn="just"/>
            <a:r>
              <a:rPr lang="it-IT" sz="3200" dirty="0"/>
              <a:t>Il benessere economico ha anche garantito un’alimentazione più completa, facendo di fatto scomparire le malattie “carenziali” (da mancanza di vitamine e proteine) e diminuire le malattie infettive che si sviluppano più facilmente in organismi indeboliti. </a:t>
            </a:r>
          </a:p>
          <a:p>
            <a:pPr algn="just"/>
            <a:r>
              <a:rPr lang="it-IT" sz="3200" dirty="0"/>
              <a:t>I progressi della scienza che ha individuato i microbi e le loro modalità di trasmissione hanno anch’essi contribuito ad una riduzione delle infezioni.</a:t>
            </a:r>
          </a:p>
        </p:txBody>
      </p:sp>
    </p:spTree>
    <p:extLst>
      <p:ext uri="{BB962C8B-B14F-4D97-AF65-F5344CB8AC3E}">
        <p14:creationId xmlns:p14="http://schemas.microsoft.com/office/powerpoint/2010/main" val="2174871254"/>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476672"/>
            <a:ext cx="8208912" cy="5262979"/>
          </a:xfrm>
          <a:prstGeom prst="rect">
            <a:avLst/>
          </a:prstGeom>
        </p:spPr>
        <p:txBody>
          <a:bodyPr wrap="square">
            <a:spAutoFit/>
          </a:bodyPr>
          <a:lstStyle/>
          <a:p>
            <a:pPr algn="just"/>
            <a:r>
              <a:rPr lang="it-IT" sz="2800" dirty="0"/>
              <a:t>Infezioni come la malaria dal 1950 è scomparsa in Europa grazie al prosciugamento delle paludi e alla distribuzione del chinino che uccide il microbo; il vaiolo dal 1975 è scomparso grazie alle vaccinazioni di massa. Per merito delle vaccinazioni non ci sono nuovi casi in Italia di difterite, poliomielite e tetano, e si stanno sconfiggendo pertosse, morbillo, rosolia, epatite virale, mentre grazie agli antibiotici molte infezioni batteriche sono combattute con successo.</a:t>
            </a:r>
          </a:p>
        </p:txBody>
      </p:sp>
    </p:spTree>
    <p:extLst>
      <p:ext uri="{BB962C8B-B14F-4D97-AF65-F5344CB8AC3E}">
        <p14:creationId xmlns:p14="http://schemas.microsoft.com/office/powerpoint/2010/main" val="780655878"/>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1052737"/>
            <a:ext cx="8496944" cy="3139321"/>
          </a:xfrm>
          <a:prstGeom prst="rect">
            <a:avLst/>
          </a:prstGeom>
        </p:spPr>
        <p:txBody>
          <a:bodyPr wrap="square">
            <a:spAutoFit/>
          </a:bodyPr>
          <a:lstStyle/>
          <a:p>
            <a:pPr algn="just"/>
            <a:r>
              <a:rPr lang="it-IT" sz="6600" dirty="0"/>
              <a:t>EPIDEMIOLOGIA DELLE MALATTIE INFETTIVE</a:t>
            </a:r>
          </a:p>
        </p:txBody>
      </p:sp>
    </p:spTree>
    <p:extLst>
      <p:ext uri="{BB962C8B-B14F-4D97-AF65-F5344CB8AC3E}">
        <p14:creationId xmlns:p14="http://schemas.microsoft.com/office/powerpoint/2010/main" val="1074522307"/>
      </p:ext>
    </p:extLst>
  </p:cSld>
  <p:clrMapOvr>
    <a:masterClrMapping/>
  </p:clrMapOvr>
  <mc:AlternateContent xmlns:mc="http://schemas.openxmlformats.org/markup-compatibility/2006" xmlns:p14="http://schemas.microsoft.com/office/powerpoint/2010/main">
    <mc:Choice Requires="p14">
      <p:transition spd="slow" p14:dur="5000">
        <p14:glitter pattern="hexagon"/>
      </p:transition>
    </mc:Choice>
    <mc:Fallback xmlns="">
      <p:transition spd="slow">
        <p:fade/>
      </p:transition>
    </mc:Fallback>
  </mc:AlternateContent>
</p:sld>
</file>

<file path=ppt/theme/theme1.xml><?xml version="1.0" encoding="utf-8"?>
<a:theme xmlns:a="http://schemas.openxmlformats.org/drawingml/2006/main" name="Est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tate">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state">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Estate</Template>
  <TotalTime>87</TotalTime>
  <Words>3403</Words>
  <Application>Microsoft Office PowerPoint</Application>
  <PresentationFormat>Presentazione su schermo (4:3)</PresentationFormat>
  <Paragraphs>123</Paragraphs>
  <Slides>57</Slides>
  <Notes>0</Notes>
  <HiddenSlides>0</HiddenSlides>
  <MMClips>0</MMClips>
  <ScaleCrop>false</ScaleCrop>
  <HeadingPairs>
    <vt:vector size="4" baseType="variant">
      <vt:variant>
        <vt:lpstr>Tema</vt:lpstr>
      </vt:variant>
      <vt:variant>
        <vt:i4>1</vt:i4>
      </vt:variant>
      <vt:variant>
        <vt:lpstr>Titoli diapositive</vt:lpstr>
      </vt:variant>
      <vt:variant>
        <vt:i4>57</vt:i4>
      </vt:variant>
    </vt:vector>
  </HeadingPairs>
  <TitlesOfParts>
    <vt:vector size="58" baseType="lpstr">
      <vt:lpstr>Estate</vt:lpstr>
      <vt:lpstr>IGIENE 1° ANNO PARRUCCHIERE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IGIENE 2° ANNO PARRUCCHIERE </dc:title>
  <dc:creator>anna faraone</dc:creator>
  <cp:lastModifiedBy>anna faraone</cp:lastModifiedBy>
  <cp:revision>8</cp:revision>
  <dcterms:created xsi:type="dcterms:W3CDTF">2014-09-25T15:37:55Z</dcterms:created>
  <dcterms:modified xsi:type="dcterms:W3CDTF">2014-10-23T14:57:49Z</dcterms:modified>
</cp:coreProperties>
</file>