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12/11/2013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Alopecia areata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Dermatologia 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ricrescita presenta spesso capelli depigmentati. I capelli bianchi </a:t>
            </a:r>
            <a:r>
              <a:rPr lang="it-IT" dirty="0" smtClean="0"/>
              <a:t>sono </a:t>
            </a:r>
            <a:r>
              <a:rPr lang="it-IT" dirty="0" smtClean="0"/>
              <a:t>spesso risparmiati dalla malattia e se questa insorge in modo </a:t>
            </a:r>
            <a:r>
              <a:rPr lang="it-IT" dirty="0" smtClean="0"/>
              <a:t>acuto </a:t>
            </a:r>
            <a:r>
              <a:rPr lang="it-IT" dirty="0" smtClean="0"/>
              <a:t>in paziente brizzolato, può ritrovarsi improvvisamente con tutti i </a:t>
            </a:r>
            <a:r>
              <a:rPr lang="it-IT" dirty="0" smtClean="0"/>
              <a:t>capelli </a:t>
            </a:r>
            <a:r>
              <a:rPr lang="it-IT" dirty="0" smtClean="0"/>
              <a:t>bianchi, in quanto la malattia colpisce selettivamente i capelli </a:t>
            </a:r>
            <a:r>
              <a:rPr lang="it-IT" dirty="0" smtClean="0"/>
              <a:t>pigmentati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Tipologie: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 alopecia areata propriamente detta, con </a:t>
            </a:r>
            <a:r>
              <a:rPr lang="it-IT" dirty="0" smtClean="0"/>
              <a:t>chiazze </a:t>
            </a:r>
            <a:r>
              <a:rPr lang="it-IT" dirty="0" smtClean="0"/>
              <a:t>singole o multiple a livello del cuoio capelluto; </a:t>
            </a:r>
            <a:r>
              <a:rPr lang="it-IT" dirty="0" err="1" smtClean="0"/>
              <a:t>ofiasi</a:t>
            </a:r>
            <a:r>
              <a:rPr lang="it-IT" dirty="0" smtClean="0"/>
              <a:t> la </a:t>
            </a:r>
            <a:r>
              <a:rPr lang="it-IT" dirty="0" smtClean="0"/>
              <a:t>malattia </a:t>
            </a:r>
            <a:r>
              <a:rPr lang="it-IT" dirty="0" smtClean="0"/>
              <a:t>interessa la regione </a:t>
            </a:r>
            <a:r>
              <a:rPr lang="it-IT" dirty="0" err="1" smtClean="0"/>
              <a:t>parieto-temporo-occipitale</a:t>
            </a:r>
            <a:r>
              <a:rPr lang="it-IT" dirty="0" smtClean="0"/>
              <a:t>; </a:t>
            </a:r>
            <a:r>
              <a:rPr lang="it-IT" dirty="0" err="1" smtClean="0"/>
              <a:t>ofiasi</a:t>
            </a:r>
            <a:r>
              <a:rPr lang="it-IT" dirty="0" smtClean="0"/>
              <a:t> invertita </a:t>
            </a:r>
            <a:r>
              <a:rPr lang="it-IT" dirty="0" smtClean="0"/>
              <a:t>interessa </a:t>
            </a:r>
            <a:r>
              <a:rPr lang="it-IT" dirty="0" smtClean="0"/>
              <a:t>le zone </a:t>
            </a:r>
            <a:r>
              <a:rPr lang="it-IT" dirty="0" err="1" smtClean="0"/>
              <a:t>fronto-parieto-temporale</a:t>
            </a:r>
            <a:r>
              <a:rPr lang="it-IT" dirty="0" smtClean="0"/>
              <a:t>; la forma diffusa o incognita </a:t>
            </a:r>
            <a:r>
              <a:rPr lang="it-IT" dirty="0" smtClean="0"/>
              <a:t>caratterizzata </a:t>
            </a:r>
            <a:r>
              <a:rPr lang="it-IT" dirty="0" smtClean="0"/>
              <a:t>da diradamento diffuso dei capelli senza chiazze; la </a:t>
            </a:r>
            <a:r>
              <a:rPr lang="it-IT" dirty="0" smtClean="0"/>
              <a:t>forma </a:t>
            </a:r>
            <a:r>
              <a:rPr lang="it-IT" dirty="0" smtClean="0"/>
              <a:t>reticolare, con presenza contemporanea di chiazze in forma attiva </a:t>
            </a:r>
            <a:r>
              <a:rPr lang="it-IT" dirty="0" smtClean="0"/>
              <a:t>e </a:t>
            </a:r>
            <a:r>
              <a:rPr lang="it-IT" dirty="0" smtClean="0"/>
              <a:t>altre in regressione.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base all’estensione si distinguono: alopecia areata in chiazze </a:t>
            </a:r>
            <a:r>
              <a:rPr lang="it-IT" dirty="0" smtClean="0"/>
              <a:t>singole </a:t>
            </a:r>
            <a:r>
              <a:rPr lang="it-IT" dirty="0" smtClean="0"/>
              <a:t>o multiple (ACM); alopecia totale, caratterizzata da perdita di </a:t>
            </a:r>
            <a:r>
              <a:rPr lang="it-IT" dirty="0" smtClean="0"/>
              <a:t>tutti </a:t>
            </a:r>
            <a:r>
              <a:rPr lang="it-IT" dirty="0" smtClean="0"/>
              <a:t>i capelli (AT); alopecia universale, con caduta di tutti i peli corporei </a:t>
            </a:r>
            <a:r>
              <a:rPr lang="it-IT" dirty="0" smtClean="0"/>
              <a:t>(</a:t>
            </a:r>
            <a:r>
              <a:rPr lang="it-IT" dirty="0" smtClean="0"/>
              <a:t>AU).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eziopatogenesi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L’eziopatogenesi dell’alopecia areata è eterogenea e presenta ancora </a:t>
            </a:r>
            <a:r>
              <a:rPr lang="it-IT" dirty="0" smtClean="0"/>
              <a:t>parecchi </a:t>
            </a:r>
            <a:r>
              <a:rPr lang="it-IT" dirty="0" smtClean="0"/>
              <a:t>punti oscuri per quanto siano noti o supposti alcuni fattori </a:t>
            </a:r>
            <a:r>
              <a:rPr lang="it-IT" dirty="0" smtClean="0"/>
              <a:t>causali </a:t>
            </a:r>
            <a:r>
              <a:rPr lang="it-IT" dirty="0" smtClean="0"/>
              <a:t>o scatenanti.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Fattori genetici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Nell’alopecia </a:t>
            </a:r>
            <a:r>
              <a:rPr lang="it-IT" dirty="0" smtClean="0"/>
              <a:t>areata vi è una forte componente ereditaria. Nel </a:t>
            </a:r>
            <a:r>
              <a:rPr lang="it-IT" dirty="0" smtClean="0"/>
              <a:t>6-27% dei </a:t>
            </a:r>
            <a:r>
              <a:rPr lang="it-IT" dirty="0" smtClean="0"/>
              <a:t>casi, a seconda delle diverse statistiche, la malattia è familiare con </a:t>
            </a:r>
            <a:r>
              <a:rPr lang="it-IT" dirty="0" smtClean="0"/>
              <a:t>una </a:t>
            </a:r>
            <a:r>
              <a:rPr lang="it-IT" dirty="0" smtClean="0"/>
              <a:t>modalità di trasmissione </a:t>
            </a:r>
            <a:r>
              <a:rPr lang="it-IT" dirty="0" err="1" smtClean="0"/>
              <a:t>autosomica</a:t>
            </a:r>
            <a:r>
              <a:rPr lang="it-IT" dirty="0" smtClean="0"/>
              <a:t> dominante a penetranza </a:t>
            </a:r>
            <a:r>
              <a:rPr lang="it-IT" dirty="0" smtClean="0"/>
              <a:t>variabile</a:t>
            </a:r>
            <a:r>
              <a:rPr lang="it-IT" dirty="0" smtClean="0"/>
              <a:t>. E’ stata riportata un’incidenza familiare del 37 % in pazienti </a:t>
            </a:r>
            <a:r>
              <a:rPr lang="it-IT" dirty="0" smtClean="0"/>
              <a:t>che </a:t>
            </a:r>
            <a:r>
              <a:rPr lang="it-IT" dirty="0" smtClean="0"/>
              <a:t>hanno avuto la prima chiazza </a:t>
            </a:r>
            <a:r>
              <a:rPr lang="it-IT" dirty="0" err="1" smtClean="0"/>
              <a:t>alopecica</a:t>
            </a:r>
            <a:r>
              <a:rPr lang="it-IT" dirty="0" smtClean="0"/>
              <a:t> prima dei trenta anni di </a:t>
            </a:r>
            <a:r>
              <a:rPr lang="it-IT" dirty="0" smtClean="0"/>
              <a:t>età</a:t>
            </a:r>
            <a:r>
              <a:rPr lang="it-IT" dirty="0" smtClean="0"/>
              <a:t>, e un 7,1% in chi ha riportato un primo episodio dopo i trenta anni. </a:t>
            </a:r>
            <a:r>
              <a:rPr lang="it-IT" dirty="0" smtClean="0"/>
              <a:t>Nei </a:t>
            </a:r>
            <a:r>
              <a:rPr lang="it-IT" dirty="0" smtClean="0"/>
              <a:t>gemelli omozigoti, per esempio, l’AA si manifesta alla stessa età </a:t>
            </a:r>
            <a:r>
              <a:rPr lang="it-IT" dirty="0" smtClean="0"/>
              <a:t>e </a:t>
            </a:r>
            <a:r>
              <a:rPr lang="it-IT" dirty="0" smtClean="0"/>
              <a:t>con gli stessi aspetti clinic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Fattori immunologici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L’alopecia areata è un’affezione a patogenesi autoimmune, sostenuta </a:t>
            </a:r>
            <a:r>
              <a:rPr lang="it-IT" dirty="0" smtClean="0"/>
              <a:t>da </a:t>
            </a:r>
            <a:r>
              <a:rPr lang="it-IT" dirty="0" smtClean="0"/>
              <a:t>una risposta immunologica di tipo </a:t>
            </a:r>
            <a:r>
              <a:rPr lang="it-IT" dirty="0" err="1" smtClean="0"/>
              <a:t>cellulo</a:t>
            </a:r>
            <a:r>
              <a:rPr lang="it-IT" dirty="0" smtClean="0"/>
              <a:t> mediata contro un </a:t>
            </a:r>
            <a:r>
              <a:rPr lang="it-IT" dirty="0" smtClean="0"/>
              <a:t>antigene </a:t>
            </a:r>
            <a:r>
              <a:rPr lang="it-IT" dirty="0" smtClean="0"/>
              <a:t>del follicolo pilifero. L’infiltrato </a:t>
            </a:r>
            <a:r>
              <a:rPr lang="it-IT" dirty="0" err="1" smtClean="0"/>
              <a:t>peribulbare</a:t>
            </a:r>
            <a:r>
              <a:rPr lang="it-IT" dirty="0" smtClean="0"/>
              <a:t> è costituito </a:t>
            </a:r>
            <a:r>
              <a:rPr lang="it-IT" dirty="0" smtClean="0"/>
              <a:t>quasi </a:t>
            </a:r>
            <a:r>
              <a:rPr lang="it-IT" dirty="0" smtClean="0"/>
              <a:t>esclusivamente da T linfociti con un aumentato rapporto T </a:t>
            </a:r>
            <a:r>
              <a:rPr lang="it-IT" dirty="0" err="1" smtClean="0"/>
              <a:t>helper-T</a:t>
            </a:r>
            <a:r>
              <a:rPr lang="it-IT" dirty="0" smtClean="0"/>
              <a:t> </a:t>
            </a:r>
            <a:r>
              <a:rPr lang="it-IT" dirty="0" err="1" smtClean="0"/>
              <a:t>suppressor</a:t>
            </a:r>
            <a:r>
              <a:rPr lang="it-IT" dirty="0" smtClean="0"/>
              <a:t>, rapporto particolarmente alto durante le fasi di </a:t>
            </a:r>
            <a:r>
              <a:rPr lang="it-IT" dirty="0" smtClean="0"/>
              <a:t>attività </a:t>
            </a:r>
            <a:r>
              <a:rPr lang="it-IT" dirty="0" smtClean="0"/>
              <a:t>della malattia.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infezioni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agenti virali potrebbero avere un ruolo nell’eziologia dell’alopecia </a:t>
            </a:r>
            <a:r>
              <a:rPr lang="it-IT" dirty="0" smtClean="0"/>
              <a:t>areata</a:t>
            </a:r>
            <a:r>
              <a:rPr lang="it-IT" dirty="0" smtClean="0"/>
              <a:t>. I virus scatenerebbero la malattia con meccanismi simili a </a:t>
            </a:r>
            <a:r>
              <a:rPr lang="it-IT" dirty="0" smtClean="0"/>
              <a:t>quelli </a:t>
            </a:r>
            <a:r>
              <a:rPr lang="it-IT" dirty="0" smtClean="0"/>
              <a:t>imputati nella patogenesi di altre malattie autoimmuni a </a:t>
            </a:r>
            <a:r>
              <a:rPr lang="it-IT" dirty="0" smtClean="0"/>
              <a:t>possibile </a:t>
            </a:r>
            <a:r>
              <a:rPr lang="it-IT" dirty="0" smtClean="0"/>
              <a:t>eziologia virale (Diabete tipo I). Il concetto base è quello del </a:t>
            </a:r>
            <a:r>
              <a:rPr lang="it-IT" dirty="0" smtClean="0"/>
              <a:t>mimetismo </a:t>
            </a:r>
            <a:r>
              <a:rPr lang="it-IT" dirty="0" smtClean="0"/>
              <a:t>molecolare, ma non ci sono studi conclusivi. Si è pensato </a:t>
            </a:r>
            <a:r>
              <a:rPr lang="it-IT" dirty="0" smtClean="0"/>
              <a:t>al </a:t>
            </a:r>
            <a:r>
              <a:rPr lang="it-IT" dirty="0" smtClean="0"/>
              <a:t>citomegalovirus.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Fattori psicologici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Sebbene gli stress emotivi siano stati spesso citati come fattore </a:t>
            </a:r>
            <a:r>
              <a:rPr lang="it-IT" dirty="0" smtClean="0"/>
              <a:t>scatenante </a:t>
            </a:r>
            <a:r>
              <a:rPr lang="it-IT" dirty="0" smtClean="0"/>
              <a:t>di questo disordine, non vi sono dati definitivi a conferma </a:t>
            </a:r>
            <a:r>
              <a:rPr lang="it-IT" dirty="0" smtClean="0"/>
              <a:t>di </a:t>
            </a:r>
            <a:r>
              <a:rPr lang="it-IT" dirty="0" smtClean="0"/>
              <a:t>ciò. Comunque numerosi dati clinici e sperimentali hanno mostrato </a:t>
            </a:r>
            <a:r>
              <a:rPr lang="it-IT" dirty="0" smtClean="0"/>
              <a:t>la </a:t>
            </a:r>
            <a:r>
              <a:rPr lang="it-IT" dirty="0" smtClean="0"/>
              <a:t>possibilità che gli eventi emozionali e stressanti possano influenzare </a:t>
            </a:r>
            <a:r>
              <a:rPr lang="it-IT" dirty="0" smtClean="0"/>
              <a:t>sia </a:t>
            </a:r>
            <a:r>
              <a:rPr lang="it-IT" dirty="0" smtClean="0"/>
              <a:t>l’immunità umorale che </a:t>
            </a:r>
            <a:r>
              <a:rPr lang="it-IT" dirty="0" err="1" smtClean="0"/>
              <a:t>cellulo</a:t>
            </a:r>
            <a:r>
              <a:rPr lang="it-IT" dirty="0" smtClean="0"/>
              <a:t> mediata. 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Fattori </a:t>
            </a:r>
            <a:r>
              <a:rPr lang="it-IT" dirty="0" err="1" smtClean="0"/>
              <a:t>neuologici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sistema nervoso periferico può produrre </a:t>
            </a:r>
            <a:r>
              <a:rPr lang="it-IT" dirty="0" err="1" smtClean="0"/>
              <a:t>neuropeptidi</a:t>
            </a:r>
            <a:r>
              <a:rPr lang="it-IT" dirty="0" smtClean="0"/>
              <a:t> che modulano </a:t>
            </a:r>
            <a:r>
              <a:rPr lang="it-IT" dirty="0" smtClean="0"/>
              <a:t>l’infiammazione </a:t>
            </a:r>
            <a:r>
              <a:rPr lang="it-IT" dirty="0" smtClean="0"/>
              <a:t>e i processi proliferativi. </a:t>
            </a:r>
            <a:r>
              <a:rPr lang="it-IT" dirty="0" smtClean="0"/>
              <a:t>Nell’Alopecia Areata </a:t>
            </a:r>
            <a:r>
              <a:rPr lang="it-IT" dirty="0" smtClean="0"/>
              <a:t>si ha riduzione di </a:t>
            </a:r>
            <a:r>
              <a:rPr lang="it-IT" dirty="0" err="1" smtClean="0"/>
              <a:t>calcitonin-gene-related</a:t>
            </a:r>
            <a:r>
              <a:rPr lang="it-IT" dirty="0" smtClean="0"/>
              <a:t> </a:t>
            </a:r>
            <a:r>
              <a:rPr lang="it-IT" dirty="0" smtClean="0"/>
              <a:t>peptide (CGRP) e sostanza P. Il </a:t>
            </a:r>
            <a:r>
              <a:rPr lang="it-IT" dirty="0" err="1" smtClean="0"/>
              <a:t>neuropeptide</a:t>
            </a:r>
            <a:r>
              <a:rPr lang="it-IT" smtClean="0"/>
              <a:t> </a:t>
            </a:r>
            <a:r>
              <a:rPr lang="it-IT" smtClean="0"/>
              <a:t>CGRP </a:t>
            </a:r>
            <a:r>
              <a:rPr lang="it-IT" dirty="0" smtClean="0"/>
              <a:t>ha potente azione antinfiammatoria e SP è capace di </a:t>
            </a:r>
            <a:r>
              <a:rPr lang="it-IT" smtClean="0"/>
              <a:t>indurre </a:t>
            </a:r>
            <a:r>
              <a:rPr lang="it-IT" smtClean="0"/>
              <a:t>ricrescita </a:t>
            </a:r>
            <a:r>
              <a:rPr lang="it-IT" dirty="0" smtClean="0"/>
              <a:t>di capelli nel topo. Il tutto è ancora in studio.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L’alopecia areata è una forma di alopecia non cicatriziale, </a:t>
            </a:r>
            <a:r>
              <a:rPr lang="it-IT" dirty="0" smtClean="0"/>
              <a:t>caratterizzata </a:t>
            </a:r>
            <a:r>
              <a:rPr lang="it-IT" dirty="0" smtClean="0"/>
              <a:t>dalla improvvisa comparsa di aree prive di peli, di forma </a:t>
            </a:r>
            <a:r>
              <a:rPr lang="it-IT" dirty="0" smtClean="0"/>
              <a:t>rotondeggiante</a:t>
            </a:r>
            <a:r>
              <a:rPr lang="it-IT" dirty="0" smtClean="0"/>
              <a:t>, di numero e di dimensioni variabili, a possibile </a:t>
            </a:r>
            <a:r>
              <a:rPr lang="it-IT" dirty="0" smtClean="0"/>
              <a:t>remissione </a:t>
            </a:r>
            <a:r>
              <a:rPr lang="it-IT" dirty="0" smtClean="0"/>
              <a:t>spontanea. Non vi sono grosse differenze di incidenza tra i </a:t>
            </a:r>
            <a:r>
              <a:rPr lang="it-IT" dirty="0" smtClean="0"/>
              <a:t>due </a:t>
            </a:r>
            <a:r>
              <a:rPr lang="it-IT" dirty="0" smtClean="0"/>
              <a:t>sessi.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RUUEhQUFBUVGBcZFxgVFBYUGBgYFhgXFBUUGBcYHCYeFxkjHBUUHy8gIycpLCwsFR4xNTAqNSYrLCkBCQoKDgwOGg8PGikcHCQsLCwpLCkpKSksLCkpLCkpLCkpKSwpKSksLCwpLCksLCwsLCksLCwsLCwsLCwsLCwsLP/AABEIAMkA+wMBIgACEQEDEQH/xAAbAAABBQEBAAAAAAAAAAAAAAACAQMEBQYAB//EAEAQAAEDAgMFBgQDBgYBBQAAAAEAAhEDIQQxQQUSUWFxIoGRobHwBjLB0RNC4RRScqKy8RUjQ2KCksIHFlOD0v/EABkBAQEBAQEBAAAAAAAAAAAAAAABAgMEBf/EACIRAQEBAQACAgICAwAAAAAAAAABEQIDMRIhQlFBYRMjMv/aAAwDAQACEQMRAD8A2wmF0pC9CaiyhC9C1ycc0RmuYxFcDZK3NJvrg5Apega66cgcUIaBckd5hQKDOaERzVHt74xo4YQD+JUMw1vqToFgNp/HGJqmQ/8ADEwAy3fOaslTXpG1fialhx23X0AuTz6c1nsT/wCpbGnsMc7qQPuV5zXxBcQSS7ekkkkkjtOz1+W/8SGlUsSdJjrb1y/4hX4mtrX/APUuo4w1gHeT9lXVfjvEG5eIHICdZ6LNU3EGD0P9TvG/ghqPynIX/wCo3z5kJ8TV7ivi/EOsKhGeRj04JMP8ZYlvyVnRzMg8TB9bLPlpy4mPC7vElK1k8gM+mjffEqYrRD43xjv9U8oa2T0spWz/AI3rgw928P8AcAfMLMnKIknP6BNEsbnJPAGw4XGSyPXdm/F9KoQ1x3HHiZaTwnT3mrqvDwN3MLxPC7QMRBMZOJy+i2vw98YNG6yoS06E5cmk6Ln1yS40O0MHUcbCwWf2jhHU2lzitn+MHCQQQRIgrH/GFYlraYzcY8bKcyT6LdTfgfCxRdUOdRxPcLBaVqi7Owwp0mMH5QApQXi66269EmQQKIIQiBUVQ/GG0NyjuA3f6DNZLYeANas1uky7oE/8S7Q/FrujIWHQLRfBmzdymahF35fwjJeyf6/H/dcP+umkAiwyCKUCKV5XoECilNgopVDgaUO5xTjWk3SVRkvpPKF7xwXU+t025qR1UAe/YQOuamyIzySOxRyHv7pitjKVMF1V4nmbcUD1TEgCAJJy+0rHfE/xcKfZpQ9+rolrNO83F1D2/wDGDqxdSw8hpEF/yyJ7QE/I3mfJZHFuA7LSCZ7RAtYHLjcC61OWbUaviC4vcSSTqdfZlNQ5xb0e7wsuc2QYHH6n6q42dhRuhxFhSd4lxEeAXTERKey+0G8o1GbGD6p+hsklptqf6s+l1bW/FJI1qZf7dz7HwUmnUDGsHFwH9Tn+k9yuCkGxnAuMXG9w1BAnn/mLq+xvmy/MLZ3eGiOphaEY4HdtG85k6mJAPkyVTfthJaP3n0f6y/NTBFxGyTbdiQHHXPeIJ8j5J6lscRLsrkjncHrCs2Y5rXE5zYTNt6o95R0agceHYgCJuZk+EeKzRn/8OLgTIa2YJFycz76KG7CNbYCSPeS2eL2YDRa75d6IHcADbSxPQyoGB+HXVBJs0TyLhqSdB75nGGs22k48B4knuGqUUyOUam3dErT4rY73dikzdEXtJ6zHYFuqpsVhGMNpqHjp/wAXHPulZsNObN2vVpZEkHhvDwzHkrbZ+0PxsQx1S5aZFo8vsszXc7/4wOpJKCnVcDYQRwKx1z9NSvaKVQESE6F5nsX4uqUXQ6XNPEyvQNnbTZWbvMcCOWY5EaFeHvx3l6OetTlXbfx/4VFx1Nh3qxCxXxfj9+puDJvrqr4ufl0ndyKjZ2DNaq1g1N+mpXplKmGtDRkBAWZ+C9nQ01SLmzempWoW/N1vWfpPHMhQlKRIuToIJZSBcqow5L+0WiJ6fdRjvHkBn/dC6ALmwubwB10HRfTeV1XEToXchZo6lRK2KgSY7sh1nLvXV8QOO6xvzOJ3R0uffksf8S/E+9/l0HCMt5vpKSaas9p/GjGTG84/ugho73RKxu0dsPqmahsDIaLAcBy63KiV6u4Q385uTnuW9feeUGvW5yumYyffiJgZDOBlkb801Rry+NZPpl5Jj8X0MdQnaFOXtOQcRPIzukfzSiJeHoBxbnckeQVlUxO4GsOYYQeZmUuDw0iTnMcIcD2rd4KrcfXO+OrwZ47x+48Vr0J1PH3Od21f5nRPootTG70E6fVjvuVDpVrg8iD0t9k2I3t0XAjyBE8lNFocUexfUep0UduIu0nQ0vLP0Tj8L2mDoDF7D+6Y/YzuudwAP80BZVPc+TnlE/zEn+ZXmBoC7jENzHEcO8x3Kk2Xgy4EnKYPeQFf4akQLjge8Wg880ROLTUAk2MySYtm7pbPhMK0w77brfmte3Zbo2Mt7Izx6CKavV0Ak/M4nn8v38OCXDbX3Oy3Q+J1cTPlmjNXOLwgqNDG5A9rUE5QZ+Y83T0yisPwo2XFzxMXuTzuTcnrAvkp+z8S2oYaTb8xOuscTyB6nNTalMkxMNbqTf8Aic4Ru8g2OoyMxGLx2xqTZBLj1LWXOVruP6rO1cOwfkc7/mY8sl6Njdltjea0vJ+UDsxxg5MbqTF9SVQYvY2d2k6im1xY0Tq83dxzCzYsrHmgZ+RwHCZ8JUvAY19F29Te5h5zHQpcRhrm5JB03Wx3N3nTlmVGq0SwTL+sn7XWLy3K9E2T8YB9J2/DagGQydzbz5KhpUzWqbv5nH1N1mWV3Agtd42Wq+DdpsFX/MG66IHCVy+P+OWxvflZr0DC4cMY1oyaITwQNdKJeN3KVyRcFVEuSEpJVHNfYkmG8fIQq3G7QYxn4lQkNHyNg9xj8zz9e9SfxrbxyAtkAI/NfXmVgNt499fEC8U6Y3mzMTB3T1MTyEL6kmvLbiBt7a1Wu9wd2GNJAbJtxmPzXgnuGaq31wxktsRllc5+Vj4DRO7Qq7jcr6DXqeJMknqqzEm4Z49Tf1XT0wbdUIzz4+voU1Ufe/T7FdVF5m/Tgn6FIOHvqopKNCbagieEZTKm4WiRAOY+kjxsUWHw+6JOYjMESJzPh5Kyse0L6jlOfnfvVwO168NkmN8yf4oh3qCqXHS5xdxv4iD6BTsRV3gW98fX39EtHDbwMXMGdRn9beKlWKrD05kf7Sb8hPpKm0sL/mXsHNz6+yu2PQBqBpFjLT3gt+oVpSwxYWbwu07p7iPoSoJ7cFu1GGLA5/xwO/JDU2VFMzfpwJFh0Mq5q4UljAL7oB/6h0R/1Hipf7B2HAi5v6m3igpdm7NJa5rRq0nLjveESrepg4sdST5/38VN2dQ3RaxO7kNQB9p71Mx+HPZkQbzxga9Dks0Z2vQGgz9Bp74Kor4ftQJjU3M56LQVqm6N3N2vUjL18VD/AAyRNhnHdx4aFCxW0MeWuLjIAkNGdpsIHMCdJGulxgdoSZeYEyJkwTkQ0GHP5mwvnZVWIoQMs4F/voPRMNxLgeyOrjHfE5BVixrsRigTukkDPdhpJjUyIaOcHTIJMRS32S6NwWmo4tZ01c48ZsqbZlbcJc870iLibkyCSbzbrnAVvTLZDnCXNGb/AJWHXdYJazzdxTGaiO2c35t0PYNXAUaQjUC7ni+dgszt6gAd4NaN67dynl0c+x7u5al9QVnbwJcGm9Qi067riC0H+EPPMKuxmEc6RS+YzLgzefnxfvu43AAWcWMI6i8kkNcf/rB8wUdDFFpBiI6tPipGMwoa479SpMZj+090BQW/hh0Bzu/s/p5LON69A+Gvi2Ru1J6n9FsaVYOEtMheN0K26ZbB7/RbX4c25IzM6zr3Ly+TxZ9x247/AIrZBKSm6dSRKKVwdXSlQylVxWZ27tpj2bjHWPzEWtrzE3vCylWqItqSY5cD/wAQ0KrwtaKZMzIAA55eakftA7UXIm8nMxkF9iTHi1ExzyXExMEd2f0VTVudJU3FunWP0yPh6JoCQC6+l7HlzSiPTokjmDbny9FKoWiMxbqM4XEt5nXs23Y5cE/RqsdMW5GR32CkDr6xMdItwN4B75TVMlpjjxVvQwLd0WN+Vk9/hki09eHdOalq4rsJd2UHjx0hX+ztmgEEXBBFp0sfK/chwezg6OMQROvEeoWl2XghEaxMZzzEfTIrFrUjN4jY4ZVBEXuI4g27vurSngBB1G8CP/ye5aOnsI1GWE5wQJ5EQOs/RNUdivDt3LeEDIjuOo6wbqfJcNYfASWnSImOBkf+QPVTzgo7RB4dNB9u5XOydjOtvC03HlIn0WjZs1kXAMiDzB5KbauMjh9kGYyjrqR9dOic25gC0DdEk7oF8rz6mFsW0GiLC3JM4nANfmPefr6KWUefVNjRAaJkzJ/4tEnvLjyVBi6MC1mwM8zENGepO8V68/ZzTY6525hx/paO5ZH4l2OAB3Hd8mjpP14qbYYw9Rk2Ek6nPn3BQq2FNzMAcLX0A4nn1hWuIwhZJiGgHIC5gEi+eflqgwxLgDEARDjyuY6C/UgnRblYsVuGoOaSYIAuYzEg2nQmOqdqVW/6ximIhgE72uRsbzd1uAzUmtG6B8jSZGZc46niT4DwUJ1MzLZsZ3jnN8uefDXNNZsW2C2jUcfkFNtt3fMug+YJ4BoF0WIpPqTLnFouWsaKbZNrgSSf4i3oqqlXABJMNyMAuc7WDHdYRKk4XaDagsKoa0Q0BheZ4tYJY3ub3ozjObQ2a55MAMjORvHlJ/TMqgxIMx2COZbeOYXoe0sG3c/EeHMMHd/GfT3idTu9o+8rLCY9rCT8xj90Wz0344hGpTGF5Atno4H7K22dVex0x8uY1HELPBzWnN7eoB+qu9l4uHAgg8Y4dDks37a9V6TsLaAcwCZgD2FcArB4KuGOljiAIidBnHctdgdoB1rTE216Lx9c5Xo5qeu3kG8k31ht4iKkN3epvxyHd90AxUTHH9fsm6hg3zsPKFGeffJfXteJY1HfcenvooznlpMG+o48xxTdOtIg+OtkW7MA6ZEhRT7a0gc9QYKm0cr+YzVeKobwjquGOiwv5D0JPks2jWYGu0XDg3xMidQbeanf4q2bdrQtaJmeOgPesTSxJIsAeonyU2jLj2nFx1AM+TZWc1prW12E2AHGxcR1tCfGNdYgEkagFneco06qjw1VwENG6BwaG+a6oSRJMn+MkesK4a1+C+I3hwO+C7WSJtzv7hbjZOOFUDeLXb3FzRB1jdC8kwQaHCS8k8IHnvSVtdiU3NvuQDrIP38Vzrcem0mwLRGkIiVC2ZUG6Br1B99ymFa5+4mOlIuSLeKWVD2jghUAJ0y68VLXESIU6mwea7f2eJcBMWgQBrvG3D7AAHeVPWpPa1sDiKbSDeYBeRFxO7/ETAnNb/H7PBe579LNYJAAAsLcSYJ5GLws3tGi4kgAl5MviLDQEiQybjdAJA6mfPLhYoGzB1OT3WBI+XcDsmiBpplZBUqMJLbboya0SL3IBPrmeKk1tj1A2Hh0D8s7tjqYM8dSeUqsx+z3hhHyN0aIEcSWyJPeVqVnEPEPJdLReIsYgDTs9lo8UuCxNQndl1zlv7g5CY+iDD0X/K4wOTw2OtvWExiWtY75mvOsdqBnEuET5rcrFi2rfD1iajDULs3OP4wB6/iNhZbbeAYDYNnoW/Uq0/xzDERUNXeBtLBbv3voqraeFpv3n06jraOBB6S0kH9FpmKI0TlnyN/RPUaZabWI0P0KB0g/Me+48U9QrkfOJHGPcKNNFsXGbxDSJnPiI1WmwdOSYIkdb8wsvsR4FZjgbG3iIzWtqUoJLbRuwRzme5ebyTK7celgMfuMLn3A11HXisvivimoXkss2bINr7WL+w2CPzcyqYVR+55u+634/FM2nff6UGJMmdD5RkPJRXtg+icbVuRob9/0Q1qogDXqvXccSMZbh7uhL9M00apKEFYtaw4FwrcBJ8UESbypNOmPZCgKgHOz8/tkrPD0WjUE8AHuPg2yj0MMINnHqd0eX3U2jUAi4Z/C0O8zN1qRDorE/LvDjDQD6khTqbA4ZSeZcT32sogqm3bdyJO6O4BolK2sR+cm/GD6fVVFhQa5kkwO53lkr7ZWMdI3d0nMuI3u6CM1m8PhN8yXEcpcbLSbG2c0kQCYtYepk/Vc+m49H2FtUwASATnYDgJuVpab5Cw1PdoMBPzHIa96tsNtvcEOzyPLlfoT3DisS400iRRMNtAGATnJvoB7n+6kftDbmbASffiuk7inAEziMY1gkn3YD1CYxO0Q1gJjtGInS4Pp5rLbR21vCJ1n+px8oWeu99DTsxjXNmBcnxGetzz4qDi6lNjDugF141vLRIGWvnzWYdtQSAHWbBgGM93wz8VFO22ucWzIBgdC4z/SL9FjGdaqtiGObO72syBLTBF3AjWx8is/tTBUi0uHaytJBGfCN4dVBftsuYABBB8w4jP+FNUq5LiZBzBnSc45GD4qfE1BxOCYBvBoBzsSDHERN+IVTtERwM6zJ6Our7EV43g6YN3em+OKqcc5gbIgt4jRanLNqJhXvI7bWOaLQ9gceOcTCqNsMoOB7DaZ5fiNHX8wOugR4/FAODc23iNOfeLrPY6qb7rj6Lozhp1KD2H9nnB9MvJPUnkZiJ1zBUBrjMtg9ylYV9juyOLc+9RVps55a62hmOmo5Favau14b2T8wHcFk8DVk5eHuxUrEVYHHr6KXiW/bXNyBqkgxxXHERzTDnzdBMrpGFBVecpTRPEoQuAWWxInNI/ugDEQCgJreikMZbNg8Z8TZMBvFK06Qqidh6YM5Hp94CsKFOB8g6/MfJQG7oaJLgZyHqpuHebSC1o5mT3/AGWmUxls8oy+XpqFIw2FLndkQOUmO8ygw0EgBg8BveK0OCwInMCM8jH6rPXTUiRsnYrSZcJjUn6/Ya81ocK9tMSYi1so19B6KvqYhtNhvc5T+7cOJ5mY5SqfaO2xA7R1A0kzcn7Ll7bW2I20C9kn5yTcZbtjbvcfAKPgfiGajSXTdx6RmfLyCxNba0mT+6YjibjzumcFtCM/3fKffitI9Ywe3jqcxGcwXGDlyB7grittwNYL6znnu3Xkuz9qEbkG7nlxmTkAwebiVa7S2znwO8AOAkUwfCR3LNjUrT7Z+JbZiwjOYhtz0/RZtu3SczeC7ONIHoFntpbSJNjaHE9/YHoCo+FxPbcTkN1vib+QctIuP8XMvM3JB4WkO0PuFGp7aILhJzGet5HqqM43uuSfP9E0MXcdx9LIy1+D2vLnQZEhwzziY9VYO2oLGQJbIPLKDwusKzHQRGhB8AfuFOdjTAaTbdgcpE+F/cKjTHaV/oSQeoIUTEskFzTLTmJB/T3mVmW7ScLEmW662t3qRT2rnof3mOIPeLEd8qys2FxTN05O5XMeg81SYmxmD19nLmrg4lxFnh0ansHzgHuUOrVOoa5v+3P0PqhFcHA3GY5wVJAkSDBHCx6jiha1hOV/BS6FIC4b/Mb92qBvC1wROTgbkacxyVlvndvf3xUdlLVlJoOpcD5CYUlzTA7MHgqqOXaLt06BFUbaciM76JkPW2WbBRASkAT9NvOFzbIGIg0Dn7zRiBPL1Qb0lVDgaJup2EYD+Xx9VCa0KbRdax5D7oizZgGkiBJHPzKljAgnOYtYa9/cmKeJiBYATYctPqncLit5wb38SpdWLOhsy8h1s9Ljjy+ysmVGi8y0Cc7QJg9Lec8FRYja29UIy0PPh099VCxW2SWOg5+OYA+qzmrqf8QbbLrTa9o0Bt0lZ/G7RNr/AJfW/wBVFxuM3j4+ShuqSrgffX9++iQV4EcYUYuSyqLnA4qCHfuAR193RV8Wd4gk9mPIE+pVXTrQEVStMHuP0+ngpin6lck3OgHh/ZOMqQwnKXDyv9VXPfcqQ+r/AJbf4j6BAH4kTPH728wgFT33hBW99yENsffvJVD/AOJDvfCEdSsYHvRRnHX3dIXKCW3E71nc4OcfcIawJu094/RR2uRh50JEZaIDZi3a36i/jmpFGq45C2pDuz3k2CY/ananvgE+YRvaXQSZ8SPDRVD7qoBGZ5xboJv32UlldpvAdHE7p81BpHQnpw7k+2uW2J7+KCxwtcG7WuYdeyH+Y+iV1PO4IMwQSchIUIYlzDImdRNgDnI4++ClAQbWyKBhkgoSE65tymyFpGfptRl3BDoipNm3Hy5qKQI22/skIiYyQgop5zhpPvNHhq8EW1GajF10rXXRMT3Y8kk5Z6cSpGAx5a4mcmwJOvFVU6eKUvvAQxMpYntSSmHVjHh6ymHPQlyAnP8AfehlCuUUSWUBN0soC3krH+voglKw38fVApKcc+0cJPimZStQPVn/ADczP1TTc128hBv3oDp/T0shXMzHvNcUB01wKQORtbJjVATDxUujQkSCmWssDmpGFaWkj3ClEgMizgHT7lFusNjIGh1C7esOX0TQe7eteTx9NUEuphQIcDJyEmLcI+6m4XDb+eg9LQmcUwHdtaPMGJ5ZqZhJ/DacuXK6mtYscJsCmYmT396mf+26XA+KHCVT2fDwVj+Impjx2rcwMguoiT9ku7nHjxU79lNNsxf0ldZNYtQyM/JNlOm06ppxupVBKOiwlCRx7gi3j3eSikJXFITdJN1BxN1xQkriUBgJUjSunJAoC6LLpXaIBKVh9EL9ErBbwQdKJqCbogY80BEoJ9V05oQfVAQPvonHZpqfVORYIOYnqWibaE/QHBA9UtbiioVJImxS1aWXBC1sFp52QSGVvm8ctcvqn8KTvDs/SfsohcJ8dU/gacvy1GvlxUvpqT7WWOYd4TA7OmQ1MenNT8KCaXvwUTHyDJ4ZDrPgPeSscAwmiO/zIWfUb92pFIQG8j/dWarw3Q6H9FaUzYKsPNf2ZgI4AlvM7ouT1dHgu2jiLQdAEDHbrZ4CB3mSVAqOmV6rcjlgJQVHXSygdmuDZYCJxCBvFCXZqBQZSDVc1c0++iATqlJSFcgP9VxKGbJAUDtNhcQ0XJMAdUhdZBK4uQc4o2GybJyTjBY+9EAAoifRCERQcMkgFvfFGBb3wSRnyhBzGp6k2R3od3NP4anYoEZTn6I8NZ3ckpuhwB5qUaYkH33oEru00KGiQRunqEdTDkiZy8wlp4N1neCKIUd4/X7q22dQDBJ7pz/sorazWZQ53kOfMp2jWcRAudT9ApWocxNf8R4Cv9mCGNGhNu42VLhKBFz8x/stFgafyA8T3H3KzW+fZzd7Rtx8M1PpssJCj4hkERrbxspJCmsV5LUxNuhPnqozl1Rc75R74r0W65mnFCCuXD6LmrnFDolK7RAkrgubqu49yAUoSfddogI6IQlKFAsrkgXIOOifAt74Jg6KT+nogab77kcIG5ePonT78AgLTvQ7ufMrvv8AUomZIHTSt1kJyk6PfVFT06/dNj34lUPPAJvwTlO8eaZ17j6J2n8oQOh3/GMuiVtQHKBzIMpambU2fmPX6Ip9jBpdX+FaG09JI+iqaWQ96FXND8vQLn268fRuu+7AYyGWnXmrjYrZ7RHJo+voqKpn3f8AiFo9j/K3qfRZ/FfyT6jd6oImGC/U2+6cdmjwP+p1b6IX5lZZ69v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8" name="AutoShape 4" descr="data:image/jpeg;base64,/9j/4AAQSkZJRgABAQAAAQABAAD/2wCEAAkGBhQSERUUEhQUFBUVGBcZFxgVFBYUGBgYFhgXFBUUGBcYHCYeFxkjHBUUHy8gIycpLCwsFR4xNTAqNSYrLCkBCQoKDgwOGg8PGikcHCQsLCwpLCkpKSksLCkpLCkpLCkpKSwpKSksLCwpLCksLCwsLCksLCwsLCwsLCwsLCwsLP/AABEIAMkA+wMBIgACEQEDEQH/xAAbAAABBQEBAAAAAAAAAAAAAAACAQMEBQYAB//EAEAQAAEDAgMFBgQDBgYBBQAAAAEAAhEDIQQxQQUSUWFxIoGRobHwBjLB0RNC4RRScqKy8RUjQ2KCksIHFlOD0v/EABkBAQEBAQEBAAAAAAAAAAAAAAABAgMEBf/EACIRAQEBAQACAgICAwAAAAAAAAABEQIDMRIhQlFBYRMjMv/aAAwDAQACEQMRAD8A2wmF0pC9CaiyhC9C1ycc0RmuYxFcDZK3NJvrg5Apega66cgcUIaBckd5hQKDOaERzVHt74xo4YQD+JUMw1vqToFgNp/HGJqmQ/8ADEwAy3fOaslTXpG1fialhx23X0AuTz6c1nsT/wCpbGnsMc7qQPuV5zXxBcQSS7ekkkkkjtOz1+W/8SGlUsSdJjrb1y/4hX4mtrX/APUuo4w1gHeT9lXVfjvEG5eIHICdZ6LNU3EGD0P9TvG/ghqPynIX/wCo3z5kJ8TV7ivi/EOsKhGeRj04JMP8ZYlvyVnRzMg8TB9bLPlpy4mPC7vElK1k8gM+mjffEqYrRD43xjv9U8oa2T0spWz/AI3rgw928P8AcAfMLMnKIknP6BNEsbnJPAGw4XGSyPXdm/F9KoQ1x3HHiZaTwnT3mrqvDwN3MLxPC7QMRBMZOJy+i2vw98YNG6yoS06E5cmk6Ln1yS40O0MHUcbCwWf2jhHU2lzitn+MHCQQQRIgrH/GFYlraYzcY8bKcyT6LdTfgfCxRdUOdRxPcLBaVqi7Owwp0mMH5QApQXi66269EmQQKIIQiBUVQ/GG0NyjuA3f6DNZLYeANas1uky7oE/8S7Q/FrujIWHQLRfBmzdymahF35fwjJeyf6/H/dcP+umkAiwyCKUCKV5XoECilNgopVDgaUO5xTjWk3SVRkvpPKF7xwXU+t025qR1UAe/YQOuamyIzySOxRyHv7pitjKVMF1V4nmbcUD1TEgCAJJy+0rHfE/xcKfZpQ9+rolrNO83F1D2/wDGDqxdSw8hpEF/yyJ7QE/I3mfJZHFuA7LSCZ7RAtYHLjcC61OWbUaviC4vcSSTqdfZlNQ5xb0e7wsuc2QYHH6n6q42dhRuhxFhSd4lxEeAXTERKey+0G8o1GbGD6p+hsklptqf6s+l1bW/FJI1qZf7dz7HwUmnUDGsHFwH9Tn+k9yuCkGxnAuMXG9w1BAnn/mLq+xvmy/MLZ3eGiOphaEY4HdtG85k6mJAPkyVTfthJaP3n0f6y/NTBFxGyTbdiQHHXPeIJ8j5J6lscRLsrkjncHrCs2Y5rXE5zYTNt6o95R0agceHYgCJuZk+EeKzRn/8OLgTIa2YJFycz76KG7CNbYCSPeS2eL2YDRa75d6IHcADbSxPQyoGB+HXVBJs0TyLhqSdB75nGGs22k48B4knuGqUUyOUam3dErT4rY73dikzdEXtJ6zHYFuqpsVhGMNpqHjp/wAXHPulZsNObN2vVpZEkHhvDwzHkrbZ+0PxsQx1S5aZFo8vsszXc7/4wOpJKCnVcDYQRwKx1z9NSvaKVQESE6F5nsX4uqUXQ6XNPEyvQNnbTZWbvMcCOWY5EaFeHvx3l6OetTlXbfx/4VFx1Nh3qxCxXxfj9+puDJvrqr4ufl0ndyKjZ2DNaq1g1N+mpXplKmGtDRkBAWZ+C9nQ01SLmzempWoW/N1vWfpPHMhQlKRIuToIJZSBcqow5L+0WiJ6fdRjvHkBn/dC6ALmwubwB10HRfTeV1XEToXchZo6lRK2KgSY7sh1nLvXV8QOO6xvzOJ3R0uffksf8S/E+9/l0HCMt5vpKSaas9p/GjGTG84/ugho73RKxu0dsPqmahsDIaLAcBy63KiV6u4Q385uTnuW9feeUGvW5yumYyffiJgZDOBlkb801Rry+NZPpl5Jj8X0MdQnaFOXtOQcRPIzukfzSiJeHoBxbnckeQVlUxO4GsOYYQeZmUuDw0iTnMcIcD2rd4KrcfXO+OrwZ47x+48Vr0J1PH3Od21f5nRPootTG70E6fVjvuVDpVrg8iD0t9k2I3t0XAjyBE8lNFocUexfUep0UduIu0nQ0vLP0Tj8L2mDoDF7D+6Y/YzuudwAP80BZVPc+TnlE/zEn+ZXmBoC7jENzHEcO8x3Kk2Xgy4EnKYPeQFf4akQLjge8Wg880ROLTUAk2MySYtm7pbPhMK0w77brfmte3Zbo2Mt7Izx6CKavV0Ak/M4nn8v38OCXDbX3Oy3Q+J1cTPlmjNXOLwgqNDG5A9rUE5QZ+Y83T0yisPwo2XFzxMXuTzuTcnrAvkp+z8S2oYaTb8xOuscTyB6nNTalMkxMNbqTf8Aic4Ru8g2OoyMxGLx2xqTZBLj1LWXOVruP6rO1cOwfkc7/mY8sl6Njdltjea0vJ+UDsxxg5MbqTF9SVQYvY2d2k6im1xY0Tq83dxzCzYsrHmgZ+RwHCZ8JUvAY19F29Te5h5zHQpcRhrm5JB03Wx3N3nTlmVGq0SwTL+sn7XWLy3K9E2T8YB9J2/DagGQydzbz5KhpUzWqbv5nH1N1mWV3Agtd42Wq+DdpsFX/MG66IHCVy+P+OWxvflZr0DC4cMY1oyaITwQNdKJeN3KVyRcFVEuSEpJVHNfYkmG8fIQq3G7QYxn4lQkNHyNg9xj8zz9e9SfxrbxyAtkAI/NfXmVgNt499fEC8U6Y3mzMTB3T1MTyEL6kmvLbiBt7a1Wu9wd2GNJAbJtxmPzXgnuGaq31wxktsRllc5+Vj4DRO7Qq7jcr6DXqeJMknqqzEm4Z49Tf1XT0wbdUIzz4+voU1Ufe/T7FdVF5m/Tgn6FIOHvqopKNCbagieEZTKm4WiRAOY+kjxsUWHw+6JOYjMESJzPh5Kyse0L6jlOfnfvVwO168NkmN8yf4oh3qCqXHS5xdxv4iD6BTsRV3gW98fX39EtHDbwMXMGdRn9beKlWKrD05kf7Sb8hPpKm0sL/mXsHNz6+yu2PQBqBpFjLT3gt+oVpSwxYWbwu07p7iPoSoJ7cFu1GGLA5/xwO/JDU2VFMzfpwJFh0Mq5q4UljAL7oB/6h0R/1Hipf7B2HAi5v6m3igpdm7NJa5rRq0nLjveESrepg4sdST5/38VN2dQ3RaxO7kNQB9p71Mx+HPZkQbzxga9Dks0Z2vQGgz9Bp74Kor4ftQJjU3M56LQVqm6N3N2vUjL18VD/AAyRNhnHdx4aFCxW0MeWuLjIAkNGdpsIHMCdJGulxgdoSZeYEyJkwTkQ0GHP5mwvnZVWIoQMs4F/voPRMNxLgeyOrjHfE5BVixrsRigTukkDPdhpJjUyIaOcHTIJMRS32S6NwWmo4tZ01c48ZsqbZlbcJc870iLibkyCSbzbrnAVvTLZDnCXNGb/AJWHXdYJazzdxTGaiO2c35t0PYNXAUaQjUC7ni+dgszt6gAd4NaN67dynl0c+x7u5al9QVnbwJcGm9Qi067riC0H+EPPMKuxmEc6RS+YzLgzefnxfvu43AAWcWMI6i8kkNcf/rB8wUdDFFpBiI6tPipGMwoa479SpMZj+090BQW/hh0Bzu/s/p5LON69A+Gvi2Ru1J6n9FsaVYOEtMheN0K26ZbB7/RbX4c25IzM6zr3Ly+TxZ9x247/AIrZBKSm6dSRKKVwdXSlQylVxWZ27tpj2bjHWPzEWtrzE3vCylWqItqSY5cD/wAQ0KrwtaKZMzIAA55eakftA7UXIm8nMxkF9iTHi1ExzyXExMEd2f0VTVudJU3FunWP0yPh6JoCQC6+l7HlzSiPTokjmDbny9FKoWiMxbqM4XEt5nXs23Y5cE/RqsdMW5GR32CkDr6xMdItwN4B75TVMlpjjxVvQwLd0WN+Vk9/hki09eHdOalq4rsJd2UHjx0hX+ztmgEEXBBFp0sfK/chwezg6OMQROvEeoWl2XghEaxMZzzEfTIrFrUjN4jY4ZVBEXuI4g27vurSngBB1G8CP/ye5aOnsI1GWE5wQJ5EQOs/RNUdivDt3LeEDIjuOo6wbqfJcNYfASWnSImOBkf+QPVTzgo7RB4dNB9u5XOydjOtvC03HlIn0WjZs1kXAMiDzB5KbauMjh9kGYyjrqR9dOic25gC0DdEk7oF8rz6mFsW0GiLC3JM4nANfmPefr6KWUefVNjRAaJkzJ/4tEnvLjyVBi6MC1mwM8zENGepO8V68/ZzTY6525hx/paO5ZH4l2OAB3Hd8mjpP14qbYYw9Rk2Ek6nPn3BQq2FNzMAcLX0A4nn1hWuIwhZJiGgHIC5gEi+eflqgwxLgDEARDjyuY6C/UgnRblYsVuGoOaSYIAuYzEg2nQmOqdqVW/6ximIhgE72uRsbzd1uAzUmtG6B8jSZGZc46niT4DwUJ1MzLZsZ3jnN8uefDXNNZsW2C2jUcfkFNtt3fMug+YJ4BoF0WIpPqTLnFouWsaKbZNrgSSf4i3oqqlXABJMNyMAuc7WDHdYRKk4XaDagsKoa0Q0BheZ4tYJY3ub3ozjObQ2a55MAMjORvHlJ/TMqgxIMx2COZbeOYXoe0sG3c/EeHMMHd/GfT3idTu9o+8rLCY9rCT8xj90Wz0344hGpTGF5Atno4H7K22dVex0x8uY1HELPBzWnN7eoB+qu9l4uHAgg8Y4dDks37a9V6TsLaAcwCZgD2FcArB4KuGOljiAIidBnHctdgdoB1rTE216Lx9c5Xo5qeu3kG8k31ht4iKkN3epvxyHd90AxUTHH9fsm6hg3zsPKFGeffJfXteJY1HfcenvooznlpMG+o48xxTdOtIg+OtkW7MA6ZEhRT7a0gc9QYKm0cr+YzVeKobwjquGOiwv5D0JPks2jWYGu0XDg3xMidQbeanf4q2bdrQtaJmeOgPesTSxJIsAeonyU2jLj2nFx1AM+TZWc1prW12E2AHGxcR1tCfGNdYgEkagFneco06qjw1VwENG6BwaG+a6oSRJMn+MkesK4a1+C+I3hwO+C7WSJtzv7hbjZOOFUDeLXb3FzRB1jdC8kwQaHCS8k8IHnvSVtdiU3NvuQDrIP38Vzrcem0mwLRGkIiVC2ZUG6Br1B99ymFa5+4mOlIuSLeKWVD2jghUAJ0y68VLXESIU6mwea7f2eJcBMWgQBrvG3D7AAHeVPWpPa1sDiKbSDeYBeRFxO7/ETAnNb/H7PBe579LNYJAAAsLcSYJ5GLws3tGi4kgAl5MviLDQEiQybjdAJA6mfPLhYoGzB1OT3WBI+XcDsmiBpplZBUqMJLbboya0SL3IBPrmeKk1tj1A2Hh0D8s7tjqYM8dSeUqsx+z3hhHyN0aIEcSWyJPeVqVnEPEPJdLReIsYgDTs9lo8UuCxNQndl1zlv7g5CY+iDD0X/K4wOTw2OtvWExiWtY75mvOsdqBnEuET5rcrFi2rfD1iajDULs3OP4wB6/iNhZbbeAYDYNnoW/Uq0/xzDERUNXeBtLBbv3voqraeFpv3n06jraOBB6S0kH9FpmKI0TlnyN/RPUaZabWI0P0KB0g/Me+48U9QrkfOJHGPcKNNFsXGbxDSJnPiI1WmwdOSYIkdb8wsvsR4FZjgbG3iIzWtqUoJLbRuwRzme5ebyTK7celgMfuMLn3A11HXisvivimoXkss2bINr7WL+w2CPzcyqYVR+55u+634/FM2nff6UGJMmdD5RkPJRXtg+icbVuRob9/0Q1qogDXqvXccSMZbh7uhL9M00apKEFYtaw4FwrcBJ8UESbypNOmPZCgKgHOz8/tkrPD0WjUE8AHuPg2yj0MMINnHqd0eX3U2jUAi4Z/C0O8zN1qRDorE/LvDjDQD6khTqbA4ZSeZcT32sogqm3bdyJO6O4BolK2sR+cm/GD6fVVFhQa5kkwO53lkr7ZWMdI3d0nMuI3u6CM1m8PhN8yXEcpcbLSbG2c0kQCYtYepk/Vc+m49H2FtUwASATnYDgJuVpab5Cw1PdoMBPzHIa96tsNtvcEOzyPLlfoT3DisS400iRRMNtAGATnJvoB7n+6kftDbmbASffiuk7inAEziMY1gkn3YD1CYxO0Q1gJjtGInS4Pp5rLbR21vCJ1n+px8oWeu99DTsxjXNmBcnxGetzz4qDi6lNjDugF141vLRIGWvnzWYdtQSAHWbBgGM93wz8VFO22ucWzIBgdC4z/SL9FjGdaqtiGObO72syBLTBF3AjWx8is/tTBUi0uHaytJBGfCN4dVBftsuYABBB8w4jP+FNUq5LiZBzBnSc45GD4qfE1BxOCYBvBoBzsSDHERN+IVTtERwM6zJ6Our7EV43g6YN3em+OKqcc5gbIgt4jRanLNqJhXvI7bWOaLQ9gceOcTCqNsMoOB7DaZ5fiNHX8wOugR4/FAODc23iNOfeLrPY6qb7rj6Lozhp1KD2H9nnB9MvJPUnkZiJ1zBUBrjMtg9ylYV9juyOLc+9RVps55a62hmOmo5Favau14b2T8wHcFk8DVk5eHuxUrEVYHHr6KXiW/bXNyBqkgxxXHERzTDnzdBMrpGFBVecpTRPEoQuAWWxInNI/ugDEQCgJreikMZbNg8Z8TZMBvFK06Qqidh6YM5Hp94CsKFOB8g6/MfJQG7oaJLgZyHqpuHebSC1o5mT3/AGWmUxls8oy+XpqFIw2FLndkQOUmO8ygw0EgBg8BveK0OCwInMCM8jH6rPXTUiRsnYrSZcJjUn6/Ya81ocK9tMSYi1so19B6KvqYhtNhvc5T+7cOJ5mY5SqfaO2xA7R1A0kzcn7Ll7bW2I20C9kn5yTcZbtjbvcfAKPgfiGajSXTdx6RmfLyCxNba0mT+6YjibjzumcFtCM/3fKffitI9Ywe3jqcxGcwXGDlyB7grittwNYL6znnu3Xkuz9qEbkG7nlxmTkAwebiVa7S2znwO8AOAkUwfCR3LNjUrT7Z+JbZiwjOYhtz0/RZtu3SczeC7ONIHoFntpbSJNjaHE9/YHoCo+FxPbcTkN1vib+QctIuP8XMvM3JB4WkO0PuFGp7aILhJzGet5HqqM43uuSfP9E0MXcdx9LIy1+D2vLnQZEhwzziY9VYO2oLGQJbIPLKDwusKzHQRGhB8AfuFOdjTAaTbdgcpE+F/cKjTHaV/oSQeoIUTEskFzTLTmJB/T3mVmW7ScLEmW662t3qRT2rnof3mOIPeLEd8qys2FxTN05O5XMeg81SYmxmD19nLmrg4lxFnh0ansHzgHuUOrVOoa5v+3P0PqhFcHA3GY5wVJAkSDBHCx6jiha1hOV/BS6FIC4b/Mb92qBvC1wROTgbkacxyVlvndvf3xUdlLVlJoOpcD5CYUlzTA7MHgqqOXaLt06BFUbaciM76JkPW2WbBRASkAT9NvOFzbIGIg0Dn7zRiBPL1Qb0lVDgaJup2EYD+Xx9VCa0KbRdax5D7oizZgGkiBJHPzKljAgnOYtYa9/cmKeJiBYATYctPqncLit5wb38SpdWLOhsy8h1s9Ljjy+ysmVGi8y0Cc7QJg9Lec8FRYja29UIy0PPh099VCxW2SWOg5+OYA+qzmrqf8QbbLrTa9o0Bt0lZ/G7RNr/AJfW/wBVFxuM3j4+ShuqSrgffX9++iQV4EcYUYuSyqLnA4qCHfuAR193RV8Wd4gk9mPIE+pVXTrQEVStMHuP0+ngpin6lck3OgHh/ZOMqQwnKXDyv9VXPfcqQ+r/AJbf4j6BAH4kTPH728wgFT33hBW99yENsffvJVD/AOJDvfCEdSsYHvRRnHX3dIXKCW3E71nc4OcfcIawJu094/RR2uRh50JEZaIDZi3a36i/jmpFGq45C2pDuz3k2CY/ananvgE+YRvaXQSZ8SPDRVD7qoBGZ5xboJv32UlldpvAdHE7p81BpHQnpw7k+2uW2J7+KCxwtcG7WuYdeyH+Y+iV1PO4IMwQSchIUIYlzDImdRNgDnI4++ClAQbWyKBhkgoSE65tymyFpGfptRl3BDoipNm3Hy5qKQI22/skIiYyQgop5zhpPvNHhq8EW1GajF10rXXRMT3Y8kk5Z6cSpGAx5a4mcmwJOvFVU6eKUvvAQxMpYntSSmHVjHh6ymHPQlyAnP8AfehlCuUUSWUBN0soC3krH+voglKw38fVApKcc+0cJPimZStQPVn/ADczP1TTc128hBv3oDp/T0shXMzHvNcUB01wKQORtbJjVATDxUujQkSCmWssDmpGFaWkj3ClEgMizgHT7lFusNjIGh1C7esOX0TQe7eteTx9NUEuphQIcDJyEmLcI+6m4XDb+eg9LQmcUwHdtaPMGJ5ZqZhJ/DacuXK6mtYscJsCmYmT396mf+26XA+KHCVT2fDwVj+Impjx2rcwMguoiT9ku7nHjxU79lNNsxf0ldZNYtQyM/JNlOm06ppxupVBKOiwlCRx7gi3j3eSikJXFITdJN1BxN1xQkriUBgJUjSunJAoC6LLpXaIBKVh9EL9ErBbwQdKJqCbogY80BEoJ9V05oQfVAQPvonHZpqfVORYIOYnqWibaE/QHBA9UtbiioVJImxS1aWXBC1sFp52QSGVvm8ctcvqn8KTvDs/SfsohcJ8dU/gacvy1GvlxUvpqT7WWOYd4TA7OmQ1MenNT8KCaXvwUTHyDJ4ZDrPgPeSscAwmiO/zIWfUb92pFIQG8j/dWarw3Q6H9FaUzYKsPNf2ZgI4AlvM7ouT1dHgu2jiLQdAEDHbrZ4CB3mSVAqOmV6rcjlgJQVHXSygdmuDZYCJxCBvFCXZqBQZSDVc1c0++iATqlJSFcgP9VxKGbJAUDtNhcQ0XJMAdUhdZBK4uQc4o2GybJyTjBY+9EAAoifRCERQcMkgFvfFGBb3wSRnyhBzGp6k2R3od3NP4anYoEZTn6I8NZ3ckpuhwB5qUaYkH33oEru00KGiQRunqEdTDkiZy8wlp4N1neCKIUd4/X7q22dQDBJ7pz/sorazWZQ53kOfMp2jWcRAudT9ApWocxNf8R4Cv9mCGNGhNu42VLhKBFz8x/stFgafyA8T3H3KzW+fZzd7Rtx8M1PpssJCj4hkERrbxspJCmsV5LUxNuhPnqozl1Rc75R74r0W65mnFCCuXD6LmrnFDolK7RAkrgubqu49yAUoSfddogI6IQlKFAsrkgXIOOifAt74Jg6KT+nogab77kcIG5ePonT78AgLTvQ7ufMrvv8AUomZIHTSt1kJyk6PfVFT06/dNj34lUPPAJvwTlO8eaZ17j6J2n8oQOh3/GMuiVtQHKBzIMpambU2fmPX6Ip9jBpdX+FaG09JI+iqaWQ96FXND8vQLn268fRuu+7AYyGWnXmrjYrZ7RHJo+voqKpn3f8AiFo9j/K3qfRZ/FfyT6jd6oImGC/U2+6cdmjwP+p1b6IX5lZZ69v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0" name="Picture 6" descr="http://www.belgraviacentre.com/wp-content/uploads/2010/07/alopecia_area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6930769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malattia, pur esordendo più frequentemente nell’infanzia e </a:t>
            </a:r>
            <a:r>
              <a:rPr lang="it-IT" dirty="0" smtClean="0"/>
              <a:t>nell’adolescenza</a:t>
            </a:r>
            <a:r>
              <a:rPr lang="it-IT" dirty="0" smtClean="0"/>
              <a:t>, può interessare ogni età della vita. Una stima della </a:t>
            </a:r>
            <a:r>
              <a:rPr lang="it-IT" dirty="0" smtClean="0"/>
              <a:t>reale </a:t>
            </a:r>
            <a:r>
              <a:rPr lang="it-IT" dirty="0" smtClean="0"/>
              <a:t>incidenza della malattia è difficile in quanto le forme lievi della </a:t>
            </a:r>
            <a:r>
              <a:rPr lang="it-IT" dirty="0" smtClean="0"/>
              <a:t>malattia </a:t>
            </a:r>
            <a:r>
              <a:rPr lang="it-IT" dirty="0" smtClean="0"/>
              <a:t>non giungono sempre all’attenzione medica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Alopecia areata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considera una patologia autoimmune mediata dai linfociti T che </a:t>
            </a:r>
            <a:r>
              <a:rPr lang="it-IT" dirty="0" smtClean="0"/>
              <a:t>hanno </a:t>
            </a:r>
            <a:r>
              <a:rPr lang="it-IT" dirty="0" smtClean="0"/>
              <a:t>come bersaglio il follicolo pilifero.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L’alopecia areata presenta un esordio tipicamente acuto. Le </a:t>
            </a:r>
            <a:r>
              <a:rPr lang="it-IT" dirty="0" smtClean="0"/>
              <a:t>manifestazioni </a:t>
            </a:r>
            <a:r>
              <a:rPr lang="it-IT" dirty="0" smtClean="0"/>
              <a:t>cliniche sono molto eterogenee tra loro. Le chiazze </a:t>
            </a:r>
            <a:r>
              <a:rPr lang="it-IT" dirty="0" smtClean="0"/>
              <a:t>compaiono </a:t>
            </a:r>
            <a:r>
              <a:rPr lang="it-IT" dirty="0" smtClean="0"/>
              <a:t>più spesso sul cuoio capelluto o sulla barba, ma possono </a:t>
            </a:r>
            <a:r>
              <a:rPr lang="it-IT" dirty="0" smtClean="0"/>
              <a:t>interessare </a:t>
            </a:r>
            <a:r>
              <a:rPr lang="it-IT" dirty="0" smtClean="0"/>
              <a:t>qualsiasi parte del corpo e più raramente ciglia, </a:t>
            </a:r>
            <a:r>
              <a:rPr lang="it-IT" dirty="0" smtClean="0"/>
              <a:t>sopracciglia</a:t>
            </a:r>
            <a:r>
              <a:rPr lang="it-IT" dirty="0" smtClean="0"/>
              <a:t>, peli pubici o ascellari.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Queste chiazze prive di peli, </a:t>
            </a:r>
            <a:r>
              <a:rPr lang="it-IT" dirty="0" smtClean="0"/>
              <a:t>possono </a:t>
            </a:r>
            <a:r>
              <a:rPr lang="it-IT" dirty="0" smtClean="0"/>
              <a:t>essere di forma circolare od ovale, a margini regolari. La cute </a:t>
            </a:r>
            <a:r>
              <a:rPr lang="it-IT" dirty="0" smtClean="0"/>
              <a:t>appare </a:t>
            </a:r>
            <a:r>
              <a:rPr lang="it-IT" dirty="0" smtClean="0"/>
              <a:t>liscia, di colore bianco-latte e gli sbocchi follicolari dilatati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 segni clinici più rilevanti sono i peli a punto esclamativo e i peli </a:t>
            </a:r>
            <a:r>
              <a:rPr lang="it-IT" dirty="0" err="1" smtClean="0"/>
              <a:t>cadaverizzati</a:t>
            </a:r>
            <a:r>
              <a:rPr lang="it-IT" dirty="0" smtClean="0"/>
              <a:t>.. I primi sono peli corti, tronchi a pochi millimetri </a:t>
            </a:r>
            <a:r>
              <a:rPr lang="it-IT" dirty="0" smtClean="0"/>
              <a:t>dall’ostio </a:t>
            </a:r>
            <a:r>
              <a:rPr lang="it-IT" dirty="0" smtClean="0"/>
              <a:t>follicolare, con diametro e colore che si riducono in senso </a:t>
            </a:r>
            <a:r>
              <a:rPr lang="it-IT" dirty="0" smtClean="0"/>
              <a:t>prossimale </a:t>
            </a:r>
            <a:r>
              <a:rPr lang="it-IT" dirty="0" smtClean="0"/>
              <a:t>e li ritroviamo maggiormente ai bordi delle chiazze </a:t>
            </a:r>
            <a:r>
              <a:rPr lang="it-IT" dirty="0" err="1" smtClean="0"/>
              <a:t>alopeciche</a:t>
            </a:r>
            <a:r>
              <a:rPr lang="it-IT" dirty="0" smtClean="0"/>
              <a:t>. I secondi sono piccoli punti neri a livello della cute </a:t>
            </a:r>
            <a:r>
              <a:rPr lang="it-IT" dirty="0" err="1" smtClean="0"/>
              <a:t>alopecica</a:t>
            </a:r>
            <a:r>
              <a:rPr lang="it-IT" dirty="0" smtClean="0"/>
              <a:t>, dovuti all’accumulo di cheratina a livello degli infundibuli </a:t>
            </a:r>
            <a:r>
              <a:rPr lang="it-IT" dirty="0" smtClean="0"/>
              <a:t>dilatati </a:t>
            </a:r>
            <a:r>
              <a:rPr lang="it-IT" dirty="0" smtClean="0"/>
              <a:t>dei follicoli piliferi.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Di solito la caduta dei capelli avviene in modo asintomatico, ma ci </a:t>
            </a:r>
            <a:r>
              <a:rPr lang="it-IT" dirty="0" smtClean="0"/>
              <a:t>sono </a:t>
            </a:r>
            <a:r>
              <a:rPr lang="it-IT" dirty="0" smtClean="0"/>
              <a:t>pazienti che riferiscono appena prima della comparsa della </a:t>
            </a:r>
            <a:r>
              <a:rPr lang="it-IT" dirty="0" smtClean="0"/>
              <a:t>chiazza</a:t>
            </a:r>
            <a:r>
              <a:rPr lang="it-IT" dirty="0" smtClean="0"/>
              <a:t>, parestesie, prurito, bruciore e persino dolore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</TotalTime>
  <Words>791</Words>
  <Application>Microsoft Office PowerPoint</Application>
  <PresentationFormat>Presentazione su schermo (4:3)</PresentationFormat>
  <Paragraphs>26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Luna</vt:lpstr>
      <vt:lpstr>Alopecia areata</vt:lpstr>
      <vt:lpstr>Diapositiva 2</vt:lpstr>
      <vt:lpstr>Diapositiva 3</vt:lpstr>
      <vt:lpstr>Diapositiva 4</vt:lpstr>
      <vt:lpstr>Alopecia areata</vt:lpstr>
      <vt:lpstr>Diapositiva 6</vt:lpstr>
      <vt:lpstr>Diapositiva 7</vt:lpstr>
      <vt:lpstr>Diapositiva 8</vt:lpstr>
      <vt:lpstr>Diapositiva 9</vt:lpstr>
      <vt:lpstr>Diapositiva 10</vt:lpstr>
      <vt:lpstr>Tipologie:</vt:lpstr>
      <vt:lpstr>Diapositiva 12</vt:lpstr>
      <vt:lpstr>eziopatogenesi</vt:lpstr>
      <vt:lpstr>Fattori genetici</vt:lpstr>
      <vt:lpstr>Fattori immunologici</vt:lpstr>
      <vt:lpstr>infezioni</vt:lpstr>
      <vt:lpstr>Fattori psicologici</vt:lpstr>
      <vt:lpstr>Fattori neuologici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Alopecia areata</dc:title>
  <dc:creator>Stefania</dc:creator>
  <cp:lastModifiedBy>Asus</cp:lastModifiedBy>
  <cp:revision>13</cp:revision>
  <dcterms:created xsi:type="dcterms:W3CDTF">2013-11-12T19:24:07Z</dcterms:created>
  <dcterms:modified xsi:type="dcterms:W3CDTF">2013-11-12T19:43:10Z</dcterms:modified>
</cp:coreProperties>
</file>